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22"/>
  </p:notesMasterIdLst>
  <p:sldIdLst>
    <p:sldId id="257" r:id="rId2"/>
    <p:sldId id="258" r:id="rId3"/>
    <p:sldId id="289" r:id="rId4"/>
    <p:sldId id="329" r:id="rId5"/>
    <p:sldId id="332" r:id="rId6"/>
    <p:sldId id="315" r:id="rId7"/>
    <p:sldId id="314" r:id="rId8"/>
    <p:sldId id="316" r:id="rId9"/>
    <p:sldId id="317" r:id="rId10"/>
    <p:sldId id="318" r:id="rId11"/>
    <p:sldId id="319" r:id="rId12"/>
    <p:sldId id="320" r:id="rId13"/>
    <p:sldId id="321" r:id="rId14"/>
    <p:sldId id="322" r:id="rId15"/>
    <p:sldId id="323" r:id="rId16"/>
    <p:sldId id="324" r:id="rId17"/>
    <p:sldId id="325" r:id="rId18"/>
    <p:sldId id="326" r:id="rId19"/>
    <p:sldId id="330" r:id="rId20"/>
    <p:sldId id="32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D87C4-58FB-47C6-BBF9-EBF6371E0F08}" type="datetimeFigureOut">
              <a:rPr lang="en-IN" smtClean="0"/>
              <a:t>17-10-2024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AF675-3AE5-4D96-87AE-E5A01A26D8EB}" type="slidenum">
              <a:rPr lang="en-IN" smtClean="0"/>
              <a:t>‹#›</a:t>
            </a:fld>
            <a:endParaRPr lang="en-IN"/>
          </a:p>
        </p:txBody>
      </p:sp>
    </p:spTree>
    <p:extLst>
      <p:ext uri="{BB962C8B-B14F-4D97-AF65-F5344CB8AC3E}">
        <p14:creationId xmlns:p14="http://schemas.microsoft.com/office/powerpoint/2010/main" val="37488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12382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64482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49839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52052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7006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742523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639419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55297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2550832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48459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427148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17-10-2024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87294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067A9B-AA2A-4A1F-BF10-81E5E4E1F240}"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42802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067A9B-AA2A-4A1F-BF10-81E5E4E1F240}" type="datetimeFigureOut">
              <a:rPr lang="en-IN" smtClean="0"/>
              <a:t>17-10-2024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68160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067A9B-AA2A-4A1F-BF10-81E5E4E1F240}" type="datetimeFigureOut">
              <a:rPr lang="en-IN" smtClean="0"/>
              <a:t>17-10-2024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93168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67A9B-AA2A-4A1F-BF10-81E5E4E1F240}" type="datetimeFigureOut">
              <a:rPr lang="en-IN" smtClean="0"/>
              <a:t>17-10-2024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165687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067A9B-AA2A-4A1F-BF10-81E5E4E1F240}"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538109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067A9B-AA2A-4A1F-BF10-81E5E4E1F240}" type="datetimeFigureOut">
              <a:rPr lang="en-IN" smtClean="0"/>
              <a:t>17-10-2024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560649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067A9B-AA2A-4A1F-BF10-81E5E4E1F240}" type="datetimeFigureOut">
              <a:rPr lang="en-IN" smtClean="0"/>
              <a:t>17-10-2024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B62153-EF13-40BB-9836-3BA09B3807EE}" type="slidenum">
              <a:rPr lang="en-IN" smtClean="0"/>
              <a:t>‹#›</a:t>
            </a:fld>
            <a:endParaRPr lang="en-IN"/>
          </a:p>
        </p:txBody>
      </p:sp>
    </p:spTree>
    <p:extLst>
      <p:ext uri="{BB962C8B-B14F-4D97-AF65-F5344CB8AC3E}">
        <p14:creationId xmlns:p14="http://schemas.microsoft.com/office/powerpoint/2010/main" val="198891534"/>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lobal-sei.com/technology/tr/bn84/pdf/84-22.pdf" TargetMode="External"/><Relationship Id="rId2" Type="http://schemas.openxmlformats.org/officeDocument/2006/relationships/hyperlink" Target="https://www.jstor.org/stable/26422592?seq=1"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C4</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Design and Development </a:t>
            </a:r>
            <a:r>
              <a:rPr lang="en-US" sz="1800" b="1" dirty="0">
                <a:solidFill>
                  <a:schemeClr val="dk1"/>
                </a:solidFill>
                <a:latin typeface="Times New Roman" pitchFamily="18" charset="0"/>
                <a:ea typeface="Montserrat"/>
                <a:cs typeface="Times New Roman" pitchFamily="18" charset="0"/>
                <a:sym typeface="Montserrat"/>
              </a:rPr>
              <a:t>of Self-Heating and Cooling Materials in Wiring Harnesses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847388"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IN" b="1" dirty="0">
                <a:solidFill>
                  <a:schemeClr val="dk1"/>
                </a:solidFill>
              </a:rPr>
              <a:t> </a:t>
            </a: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Arial"/>
                <a:cs typeface="Arial"/>
                <a:sym typeface="Montserrat Medium"/>
              </a:rPr>
              <a:t>Dr. C. </a:t>
            </a:r>
            <a:r>
              <a:rPr lang="en-US" sz="1400" b="1" i="0" u="none" strike="noStrike" cap="none" dirty="0" err="1">
                <a:solidFill>
                  <a:schemeClr val="dk1"/>
                </a:solidFill>
                <a:latin typeface="Montserrat Medium"/>
                <a:ea typeface="Arial"/>
                <a:cs typeface="Arial"/>
                <a:sym typeface="Montserrat Medium"/>
              </a:rPr>
              <a:t>Kamalanathan</a:t>
            </a:r>
            <a:endParaRPr lang="en-US" sz="1400" b="1" i="0" u="none" strike="noStrike" cap="none" dirty="0">
              <a:solidFill>
                <a:schemeClr val="dk1"/>
              </a:solidFill>
              <a:latin typeface="Montserrat Medium"/>
              <a:ea typeface="Arial"/>
              <a:cs typeface="Arial"/>
              <a:sym typeface="Montserrat Medium"/>
            </a:endParaRP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sym typeface="Montserrat Medium"/>
              </a:rPr>
              <a:t>Associate Professor/EECE</a:t>
            </a:r>
            <a:endParaRPr lang="en-US" sz="1400" b="1" i="0" u="none" strike="noStrike" cap="none" dirty="0">
              <a:solidFill>
                <a:schemeClr val="dk1"/>
              </a:solidFill>
              <a:latin typeface="Montserrat Medium"/>
              <a:ea typeface="Arial"/>
              <a:cs typeface="Arial"/>
              <a:sym typeface="Montserrat Medium"/>
            </a:endParaRPr>
          </a:p>
        </p:txBody>
      </p:sp>
      <p:sp>
        <p:nvSpPr>
          <p:cNvPr id="5" name="TextBox 4">
            <a:extLst>
              <a:ext uri="{FF2B5EF4-FFF2-40B4-BE49-F238E27FC236}">
                <a16:creationId xmlns:a16="http://schemas.microsoft.com/office/drawing/2014/main" id="{28D9C444-6540-0751-573F-DB78C9738DE2}"/>
              </a:ext>
            </a:extLst>
          </p:cNvPr>
          <p:cNvSpPr txBox="1"/>
          <p:nvPr/>
        </p:nvSpPr>
        <p:spPr>
          <a:xfrm>
            <a:off x="688257" y="5653548"/>
            <a:ext cx="4208207" cy="954107"/>
          </a:xfrm>
          <a:prstGeom prst="rect">
            <a:avLst/>
          </a:prstGeom>
          <a:noFill/>
        </p:spPr>
        <p:txBody>
          <a:bodyPr wrap="square" rtlCol="0">
            <a:spAutoFit/>
          </a:bodyPr>
          <a:lstStyle/>
          <a:p>
            <a:r>
              <a:rPr lang="en-IN" dirty="0"/>
              <a:t>Project Team:-</a:t>
            </a:r>
          </a:p>
          <a:p>
            <a:r>
              <a:rPr lang="en-IN" dirty="0"/>
              <a:t>G. Narendra – BU21EECE0100166</a:t>
            </a:r>
          </a:p>
          <a:p>
            <a:r>
              <a:rPr lang="en-IN" dirty="0"/>
              <a:t>Kula Shekhar Reddy – BU21EECE0100384</a:t>
            </a:r>
          </a:p>
          <a:p>
            <a:r>
              <a:rPr lang="en-IN" dirty="0"/>
              <a:t>K. Sai Jeevan – BU21EECE0100202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D57C-63F9-826E-CB92-F0696CB07494}"/>
              </a:ext>
            </a:extLst>
          </p:cNvPr>
          <p:cNvSpPr>
            <a:spLocks noGrp="1"/>
          </p:cNvSpPr>
          <p:nvPr>
            <p:ph type="title"/>
          </p:nvPr>
        </p:nvSpPr>
        <p:spPr>
          <a:xfrm>
            <a:off x="5227131" y="1175425"/>
            <a:ext cx="6413931" cy="678024"/>
          </a:xfrm>
        </p:spPr>
        <p:txBody>
          <a:bodyPr>
            <a:normAutofit/>
          </a:bodyPr>
          <a:lstStyle/>
          <a:p>
            <a:r>
              <a:rPr lang="en-IN" sz="3200" dirty="0">
                <a:solidFill>
                  <a:schemeClr val="accent5">
                    <a:lumMod val="75000"/>
                  </a:schemeClr>
                </a:solidFill>
              </a:rPr>
              <a:t>3. </a:t>
            </a:r>
            <a:r>
              <a:rPr lang="en-IN" sz="3200" dirty="0" err="1">
                <a:solidFill>
                  <a:schemeClr val="accent5">
                    <a:lumMod val="75000"/>
                  </a:schemeClr>
                </a:solidFill>
              </a:rPr>
              <a:t>Analyze</a:t>
            </a:r>
            <a:r>
              <a:rPr lang="en-IN" sz="3200" dirty="0">
                <a:solidFill>
                  <a:schemeClr val="accent5">
                    <a:lumMod val="75000"/>
                  </a:schemeClr>
                </a:solidFill>
              </a:rPr>
              <a:t> Material Properties</a:t>
            </a:r>
          </a:p>
        </p:txBody>
      </p:sp>
      <p:sp>
        <p:nvSpPr>
          <p:cNvPr id="3" name="TextBox 2">
            <a:extLst>
              <a:ext uri="{FF2B5EF4-FFF2-40B4-BE49-F238E27FC236}">
                <a16:creationId xmlns:a16="http://schemas.microsoft.com/office/drawing/2014/main" id="{E29D49D0-A7AD-CD4C-98E0-FB9BF2978318}"/>
              </a:ext>
            </a:extLst>
          </p:cNvPr>
          <p:cNvSpPr txBox="1"/>
          <p:nvPr/>
        </p:nvSpPr>
        <p:spPr>
          <a:xfrm>
            <a:off x="826625" y="2121160"/>
            <a:ext cx="11247188" cy="4524315"/>
          </a:xfrm>
          <a:prstGeom prst="rect">
            <a:avLst/>
          </a:prstGeom>
          <a:noFill/>
        </p:spPr>
        <p:txBody>
          <a:bodyPr wrap="square" rtlCol="0">
            <a:spAutoFit/>
          </a:bodyPr>
          <a:lstStyle/>
          <a:p>
            <a:r>
              <a:rPr lang="en-IN" sz="2400" b="1" dirty="0"/>
              <a:t>Thermal Conductivity: </a:t>
            </a:r>
            <a:r>
              <a:rPr lang="en-IN" sz="2400" dirty="0"/>
              <a:t>The </a:t>
            </a:r>
            <a:r>
              <a:rPr lang="en-US" sz="2400" dirty="0"/>
              <a:t>material should either dissipate or store heat effectively depending on the design requirements. High thermal conductivity helps prevent overheating.</a:t>
            </a:r>
          </a:p>
          <a:p>
            <a:endParaRPr lang="en-US" sz="2400" b="1" dirty="0"/>
          </a:p>
          <a:p>
            <a:pPr>
              <a:buFont typeface="Arial" panose="020B0604020202020204" pitchFamily="34" charset="0"/>
              <a:buChar char="•"/>
            </a:pPr>
            <a:r>
              <a:rPr lang="en-US" sz="2400" b="1" dirty="0"/>
              <a:t>Electrical Insulation</a:t>
            </a:r>
            <a:r>
              <a:rPr lang="en-US" sz="2400" dirty="0"/>
              <a:t>: Insulation materials need to have excellent dielectric properties to protect the wires and prevent electrical leaks or shorts.</a:t>
            </a:r>
          </a:p>
          <a:p>
            <a:pPr>
              <a:buFont typeface="Arial" panose="020B0604020202020204" pitchFamily="34" charset="0"/>
              <a:buChar char="•"/>
            </a:pPr>
            <a:r>
              <a:rPr lang="en-US" sz="2400" b="1" dirty="0"/>
              <a:t>Durability and Longevity</a:t>
            </a:r>
            <a:r>
              <a:rPr lang="en-US" sz="2400" dirty="0"/>
              <a:t>: Materials should resist wear and tear over time, maintaining performance for years, especially since wiring harnesses are expected to last for long periods (often 20 years or more).</a:t>
            </a:r>
          </a:p>
          <a:p>
            <a:pPr>
              <a:buFont typeface="Arial" panose="020B0604020202020204" pitchFamily="34" charset="0"/>
              <a:buChar char="•"/>
            </a:pPr>
            <a:r>
              <a:rPr lang="en-US" sz="2400" b="1" dirty="0"/>
              <a:t>Weight</a:t>
            </a:r>
            <a:r>
              <a:rPr lang="en-US" sz="2400" dirty="0"/>
              <a:t>: For automotive applications, reducing the weight of the wiring harness is crucial for overall vehicle efficiency.</a:t>
            </a:r>
          </a:p>
          <a:p>
            <a:endParaRPr lang="en-IN" sz="2400" b="1" dirty="0"/>
          </a:p>
        </p:txBody>
      </p:sp>
      <p:pic>
        <p:nvPicPr>
          <p:cNvPr id="5" name="Picture 4">
            <a:extLst>
              <a:ext uri="{FF2B5EF4-FFF2-40B4-BE49-F238E27FC236}">
                <a16:creationId xmlns:a16="http://schemas.microsoft.com/office/drawing/2014/main" id="{75BA4255-F1B7-FC12-8BF3-9F77F041F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77" y="79463"/>
            <a:ext cx="4747727" cy="1879966"/>
          </a:xfrm>
          <a:prstGeom prst="rect">
            <a:avLst/>
          </a:prstGeom>
        </p:spPr>
      </p:pic>
    </p:spTree>
    <p:extLst>
      <p:ext uri="{BB962C8B-B14F-4D97-AF65-F5344CB8AC3E}">
        <p14:creationId xmlns:p14="http://schemas.microsoft.com/office/powerpoint/2010/main" val="86622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47B7-BFA7-9F8C-6FD9-E360C538EC68}"/>
              </a:ext>
            </a:extLst>
          </p:cNvPr>
          <p:cNvSpPr>
            <a:spLocks noGrp="1"/>
          </p:cNvSpPr>
          <p:nvPr>
            <p:ph type="title"/>
          </p:nvPr>
        </p:nvSpPr>
        <p:spPr>
          <a:xfrm>
            <a:off x="990255" y="311018"/>
            <a:ext cx="10211490" cy="650033"/>
          </a:xfrm>
        </p:spPr>
        <p:txBody>
          <a:bodyPr>
            <a:normAutofit/>
          </a:bodyPr>
          <a:lstStyle/>
          <a:p>
            <a:r>
              <a:rPr lang="en-US" sz="3200" dirty="0">
                <a:solidFill>
                  <a:schemeClr val="accent5">
                    <a:lumMod val="75000"/>
                  </a:schemeClr>
                </a:solidFill>
              </a:rPr>
              <a:t>4. Compliance with Standards and Regulations</a:t>
            </a:r>
            <a:endParaRPr lang="en-IN" sz="3200" dirty="0">
              <a:solidFill>
                <a:schemeClr val="accent5">
                  <a:lumMod val="75000"/>
                </a:schemeClr>
              </a:solidFill>
            </a:endParaRPr>
          </a:p>
        </p:txBody>
      </p:sp>
      <p:sp>
        <p:nvSpPr>
          <p:cNvPr id="3" name="TextBox 2">
            <a:extLst>
              <a:ext uri="{FF2B5EF4-FFF2-40B4-BE49-F238E27FC236}">
                <a16:creationId xmlns:a16="http://schemas.microsoft.com/office/drawing/2014/main" id="{763EFBBF-7FAF-0CCC-D261-75F0A393446D}"/>
              </a:ext>
            </a:extLst>
          </p:cNvPr>
          <p:cNvSpPr txBox="1"/>
          <p:nvPr/>
        </p:nvSpPr>
        <p:spPr>
          <a:xfrm>
            <a:off x="614265" y="1184988"/>
            <a:ext cx="11243388" cy="3416320"/>
          </a:xfrm>
          <a:prstGeom prst="rect">
            <a:avLst/>
          </a:prstGeom>
          <a:noFill/>
        </p:spPr>
        <p:txBody>
          <a:bodyPr wrap="square" rtlCol="0">
            <a:spAutoFit/>
          </a:bodyPr>
          <a:lstStyle/>
          <a:p>
            <a:r>
              <a:rPr lang="en-IN" sz="2400" b="1" dirty="0"/>
              <a:t>Environmental Regulations: </a:t>
            </a:r>
            <a:r>
              <a:rPr lang="en-US" sz="2400" dirty="0"/>
              <a:t>The materials selected must meet global standards (e.g., RoHS – Restriction of Hazardous Substances) to ensure they do not contain harmful chemicals. This is important for environmental sustainability and legal compliance.</a:t>
            </a:r>
          </a:p>
          <a:p>
            <a:endParaRPr lang="en-US" sz="2400" b="1" dirty="0"/>
          </a:p>
          <a:p>
            <a:r>
              <a:rPr lang="en-US" sz="2400" b="1" dirty="0"/>
              <a:t>Safety Standards</a:t>
            </a:r>
            <a:r>
              <a:rPr lang="en-US" sz="2400" dirty="0"/>
              <a:t>: Materials need to comply with industry-specific safety standards like </a:t>
            </a:r>
            <a:r>
              <a:rPr lang="en-US" sz="2400" b="1" dirty="0"/>
              <a:t>UL (Underwriters Laboratories)</a:t>
            </a:r>
            <a:r>
              <a:rPr lang="en-US" sz="2400" dirty="0"/>
              <a:t> and </a:t>
            </a:r>
            <a:r>
              <a:rPr lang="en-US" sz="2400" b="1" dirty="0"/>
              <a:t>ISO (International Standards Organization)</a:t>
            </a:r>
            <a:r>
              <a:rPr lang="en-US" sz="2400" dirty="0"/>
              <a:t>, particularly for fire resistance, flammability, and electrical insulation properties.</a:t>
            </a:r>
            <a:endParaRPr lang="en-IN" sz="2400" b="1" dirty="0"/>
          </a:p>
        </p:txBody>
      </p:sp>
      <p:pic>
        <p:nvPicPr>
          <p:cNvPr id="5" name="Picture 4">
            <a:extLst>
              <a:ext uri="{FF2B5EF4-FFF2-40B4-BE49-F238E27FC236}">
                <a16:creationId xmlns:a16="http://schemas.microsoft.com/office/drawing/2014/main" id="{4DF951F3-19DC-2950-88F6-99CEF56FC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918" y="4601308"/>
            <a:ext cx="6858000" cy="2136710"/>
          </a:xfrm>
          <a:prstGeom prst="rect">
            <a:avLst/>
          </a:prstGeom>
        </p:spPr>
      </p:pic>
    </p:spTree>
    <p:extLst>
      <p:ext uri="{BB962C8B-B14F-4D97-AF65-F5344CB8AC3E}">
        <p14:creationId xmlns:p14="http://schemas.microsoft.com/office/powerpoint/2010/main" val="385330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E0D5-5D58-0597-4065-F8EE9A1F0585}"/>
              </a:ext>
            </a:extLst>
          </p:cNvPr>
          <p:cNvSpPr>
            <a:spLocks noGrp="1"/>
          </p:cNvSpPr>
          <p:nvPr>
            <p:ph type="title"/>
          </p:nvPr>
        </p:nvSpPr>
        <p:spPr>
          <a:xfrm>
            <a:off x="3383212" y="656253"/>
            <a:ext cx="4669107" cy="622041"/>
          </a:xfrm>
        </p:spPr>
        <p:txBody>
          <a:bodyPr>
            <a:normAutofit/>
          </a:bodyPr>
          <a:lstStyle/>
          <a:p>
            <a:r>
              <a:rPr lang="en-IN" sz="3200" dirty="0">
                <a:solidFill>
                  <a:schemeClr val="accent5">
                    <a:lumMod val="75000"/>
                  </a:schemeClr>
                </a:solidFill>
              </a:rPr>
              <a:t>5. Prototype and Testing</a:t>
            </a:r>
          </a:p>
        </p:txBody>
      </p:sp>
      <p:sp>
        <p:nvSpPr>
          <p:cNvPr id="3" name="TextBox 2">
            <a:extLst>
              <a:ext uri="{FF2B5EF4-FFF2-40B4-BE49-F238E27FC236}">
                <a16:creationId xmlns:a16="http://schemas.microsoft.com/office/drawing/2014/main" id="{5A24C037-7A7C-1312-5BEE-9683386039C4}"/>
              </a:ext>
            </a:extLst>
          </p:cNvPr>
          <p:cNvSpPr txBox="1"/>
          <p:nvPr/>
        </p:nvSpPr>
        <p:spPr>
          <a:xfrm>
            <a:off x="840575" y="1414648"/>
            <a:ext cx="9656364" cy="5262979"/>
          </a:xfrm>
          <a:prstGeom prst="rect">
            <a:avLst/>
          </a:prstGeom>
          <a:noFill/>
        </p:spPr>
        <p:txBody>
          <a:bodyPr wrap="square" rtlCol="0">
            <a:spAutoFit/>
          </a:bodyPr>
          <a:lstStyle/>
          <a:p>
            <a:r>
              <a:rPr lang="en-US" sz="2400" dirty="0"/>
              <a:t>After selecting potential materials, create a prototype of the wiring harness.</a:t>
            </a:r>
          </a:p>
          <a:p>
            <a:endParaRPr lang="en-US" sz="2400" dirty="0"/>
          </a:p>
          <a:p>
            <a:r>
              <a:rPr lang="en-US" sz="2400" b="1" dirty="0"/>
              <a:t>Thermal Testing</a:t>
            </a:r>
            <a:r>
              <a:rPr lang="en-US" sz="2400" dirty="0"/>
              <a:t>: Ensure that the material performs well under simulated operating temperatures and stress conditions.</a:t>
            </a:r>
          </a:p>
          <a:p>
            <a:endParaRPr lang="en-US" sz="2400" dirty="0"/>
          </a:p>
          <a:p>
            <a:r>
              <a:rPr lang="en-US" sz="2400" b="1" dirty="0"/>
              <a:t>Mechanical Testing</a:t>
            </a:r>
            <a:r>
              <a:rPr lang="en-US" sz="2400" dirty="0"/>
              <a:t>: Assess how the material reacts to physical stresses like bending, stretching, and vibration.</a:t>
            </a:r>
          </a:p>
          <a:p>
            <a:endParaRPr lang="en-US" sz="2400" dirty="0"/>
          </a:p>
          <a:p>
            <a:r>
              <a:rPr lang="en-US" sz="2400" b="1" dirty="0"/>
              <a:t>Electrical Testing</a:t>
            </a:r>
            <a:r>
              <a:rPr lang="en-US" sz="2400" dirty="0"/>
              <a:t>: Conduct tests for conductivity, insulation, and resistance under different load conditions.</a:t>
            </a:r>
          </a:p>
          <a:p>
            <a:endParaRPr lang="en-US" sz="2400" dirty="0"/>
          </a:p>
          <a:p>
            <a:r>
              <a:rPr lang="en-US" sz="2400" b="1" dirty="0"/>
              <a:t>Environmental Testing</a:t>
            </a:r>
            <a:r>
              <a:rPr lang="en-US" sz="2400" dirty="0"/>
              <a:t>: Expose the material to moisture, chemicals, and corrosion to verify its durability in real-world conditions.</a:t>
            </a:r>
            <a:endParaRPr lang="en-IN" sz="2400" dirty="0"/>
          </a:p>
        </p:txBody>
      </p:sp>
      <p:pic>
        <p:nvPicPr>
          <p:cNvPr id="7" name="Picture 6">
            <a:extLst>
              <a:ext uri="{FF2B5EF4-FFF2-40B4-BE49-F238E27FC236}">
                <a16:creationId xmlns:a16="http://schemas.microsoft.com/office/drawing/2014/main" id="{03C15D93-632D-844A-99D1-7AB127650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228" y="0"/>
            <a:ext cx="3684037" cy="1520890"/>
          </a:xfrm>
          <a:prstGeom prst="rect">
            <a:avLst/>
          </a:prstGeom>
        </p:spPr>
      </p:pic>
    </p:spTree>
    <p:extLst>
      <p:ext uri="{BB962C8B-B14F-4D97-AF65-F5344CB8AC3E}">
        <p14:creationId xmlns:p14="http://schemas.microsoft.com/office/powerpoint/2010/main" val="1747282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8F21-FB89-862F-2EB2-92D42E3B33EA}"/>
              </a:ext>
            </a:extLst>
          </p:cNvPr>
          <p:cNvSpPr>
            <a:spLocks noGrp="1"/>
          </p:cNvSpPr>
          <p:nvPr>
            <p:ph type="title"/>
          </p:nvPr>
        </p:nvSpPr>
        <p:spPr>
          <a:xfrm>
            <a:off x="4046418" y="1104121"/>
            <a:ext cx="4351866" cy="641684"/>
          </a:xfrm>
        </p:spPr>
        <p:txBody>
          <a:bodyPr>
            <a:normAutofit fontScale="90000"/>
          </a:bodyPr>
          <a:lstStyle/>
          <a:p>
            <a:r>
              <a:rPr lang="en-IN" sz="3200" b="1" dirty="0">
                <a:solidFill>
                  <a:schemeClr val="accent5">
                    <a:lumMod val="75000"/>
                  </a:schemeClr>
                </a:solidFill>
              </a:rPr>
              <a:t>6. Cost and Availability</a:t>
            </a:r>
            <a:br>
              <a:rPr lang="en-IN" sz="3200" b="1" dirty="0">
                <a:solidFill>
                  <a:schemeClr val="accent5">
                    <a:lumMod val="75000"/>
                  </a:schemeClr>
                </a:solidFill>
              </a:rPr>
            </a:br>
            <a:endParaRPr lang="en-IN" sz="3200" dirty="0">
              <a:solidFill>
                <a:schemeClr val="accent5">
                  <a:lumMod val="75000"/>
                </a:schemeClr>
              </a:solidFill>
            </a:endParaRPr>
          </a:p>
        </p:txBody>
      </p:sp>
      <p:sp>
        <p:nvSpPr>
          <p:cNvPr id="4" name="TextBox 3">
            <a:extLst>
              <a:ext uri="{FF2B5EF4-FFF2-40B4-BE49-F238E27FC236}">
                <a16:creationId xmlns:a16="http://schemas.microsoft.com/office/drawing/2014/main" id="{7E2571B1-24C2-028C-7DB8-F6893795B7B1}"/>
              </a:ext>
            </a:extLst>
          </p:cNvPr>
          <p:cNvSpPr txBox="1"/>
          <p:nvPr/>
        </p:nvSpPr>
        <p:spPr>
          <a:xfrm>
            <a:off x="2127379" y="2183563"/>
            <a:ext cx="9850794" cy="1569660"/>
          </a:xfrm>
          <a:prstGeom prst="rect">
            <a:avLst/>
          </a:prstGeom>
          <a:noFill/>
        </p:spPr>
        <p:txBody>
          <a:bodyPr wrap="square" rtlCol="0">
            <a:spAutoFit/>
          </a:bodyPr>
          <a:lstStyle/>
          <a:p>
            <a:r>
              <a:rPr lang="en-US" sz="2400" dirty="0"/>
              <a:t>Consider the cost of materials and their availability for large-scale production. Some advanced materials, such as SMAs or PCMs, may be more expensive or harder to source in bulk, affecting project feasibility.</a:t>
            </a:r>
            <a:endParaRPr lang="en-IN" sz="2400" dirty="0"/>
          </a:p>
        </p:txBody>
      </p:sp>
    </p:spTree>
    <p:extLst>
      <p:ext uri="{BB962C8B-B14F-4D97-AF65-F5344CB8AC3E}">
        <p14:creationId xmlns:p14="http://schemas.microsoft.com/office/powerpoint/2010/main" val="2528874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989B-76F7-3FEF-BF06-D0C833E56DAC}"/>
              </a:ext>
            </a:extLst>
          </p:cNvPr>
          <p:cNvSpPr>
            <a:spLocks noGrp="1"/>
          </p:cNvSpPr>
          <p:nvPr>
            <p:ph type="title"/>
          </p:nvPr>
        </p:nvSpPr>
        <p:spPr>
          <a:xfrm>
            <a:off x="1523653" y="1490385"/>
            <a:ext cx="3782699" cy="706016"/>
          </a:xfrm>
        </p:spPr>
        <p:txBody>
          <a:bodyPr>
            <a:normAutofit fontScale="90000"/>
          </a:bodyPr>
          <a:lstStyle/>
          <a:p>
            <a:r>
              <a:rPr lang="en-IN" sz="3200" b="1" dirty="0">
                <a:solidFill>
                  <a:schemeClr val="accent5">
                    <a:lumMod val="75000"/>
                  </a:schemeClr>
                </a:solidFill>
              </a:rPr>
              <a:t>7. Final Selection</a:t>
            </a:r>
            <a:br>
              <a:rPr lang="en-IN" b="1" dirty="0"/>
            </a:br>
            <a:endParaRPr lang="en-IN" dirty="0"/>
          </a:p>
        </p:txBody>
      </p:sp>
      <p:sp>
        <p:nvSpPr>
          <p:cNvPr id="3" name="TextBox 2">
            <a:extLst>
              <a:ext uri="{FF2B5EF4-FFF2-40B4-BE49-F238E27FC236}">
                <a16:creationId xmlns:a16="http://schemas.microsoft.com/office/drawing/2014/main" id="{B3786ECC-73C8-09E5-A3A3-CCDB3F87E0D7}"/>
              </a:ext>
            </a:extLst>
          </p:cNvPr>
          <p:cNvSpPr txBox="1"/>
          <p:nvPr/>
        </p:nvSpPr>
        <p:spPr>
          <a:xfrm>
            <a:off x="578498" y="2551837"/>
            <a:ext cx="7165911" cy="1754326"/>
          </a:xfrm>
          <a:prstGeom prst="rect">
            <a:avLst/>
          </a:prstGeom>
          <a:noFill/>
        </p:spPr>
        <p:txBody>
          <a:bodyPr wrap="square" rtlCol="0">
            <a:spAutoFit/>
          </a:bodyPr>
          <a:lstStyle/>
          <a:p>
            <a:r>
              <a:rPr lang="en-IN" dirty="0"/>
              <a:t>Based </a:t>
            </a:r>
            <a:r>
              <a:rPr lang="en-US" dirty="0"/>
              <a:t>on the results of performance testing, cost analysis, and compliance checks, the final materials are selected.</a:t>
            </a:r>
          </a:p>
          <a:p>
            <a:endParaRPr lang="en-US" dirty="0"/>
          </a:p>
          <a:p>
            <a:r>
              <a:rPr lang="en-US" dirty="0"/>
              <a:t>Ensure that the chosen materials offer the best balance between performance, safety, durability, and cost for the specific application (self-heating/cooling in wiring harnesses)</a:t>
            </a:r>
            <a:endParaRPr lang="en-IN" dirty="0"/>
          </a:p>
        </p:txBody>
      </p:sp>
      <p:pic>
        <p:nvPicPr>
          <p:cNvPr id="5" name="Picture 4">
            <a:extLst>
              <a:ext uri="{FF2B5EF4-FFF2-40B4-BE49-F238E27FC236}">
                <a16:creationId xmlns:a16="http://schemas.microsoft.com/office/drawing/2014/main" id="{82C12D44-8063-B846-7A91-149934E6E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9" y="1408732"/>
            <a:ext cx="4066591" cy="3732245"/>
          </a:xfrm>
          <a:prstGeom prst="rect">
            <a:avLst/>
          </a:prstGeom>
        </p:spPr>
      </p:pic>
    </p:spTree>
    <p:extLst>
      <p:ext uri="{BB962C8B-B14F-4D97-AF65-F5344CB8AC3E}">
        <p14:creationId xmlns:p14="http://schemas.microsoft.com/office/powerpoint/2010/main" val="1635593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D797-A5B3-ADBB-C186-E84CB6752345}"/>
              </a:ext>
            </a:extLst>
          </p:cNvPr>
          <p:cNvSpPr>
            <a:spLocks noGrp="1"/>
          </p:cNvSpPr>
          <p:nvPr>
            <p:ph type="title"/>
          </p:nvPr>
        </p:nvSpPr>
        <p:spPr>
          <a:xfrm>
            <a:off x="677334" y="609600"/>
            <a:ext cx="8596668" cy="734008"/>
          </a:xfrm>
        </p:spPr>
        <p:txBody>
          <a:bodyPr>
            <a:normAutofit/>
          </a:bodyPr>
          <a:lstStyle/>
          <a:p>
            <a:r>
              <a:rPr lang="en-IN" sz="3200" dirty="0">
                <a:solidFill>
                  <a:schemeClr val="tx1">
                    <a:lumMod val="65000"/>
                    <a:lumOff val="35000"/>
                  </a:schemeClr>
                </a:solidFill>
              </a:rPr>
              <a:t>Software tools used for wiring harnesses</a:t>
            </a:r>
          </a:p>
        </p:txBody>
      </p:sp>
      <p:sp>
        <p:nvSpPr>
          <p:cNvPr id="3" name="TextBox 2">
            <a:extLst>
              <a:ext uri="{FF2B5EF4-FFF2-40B4-BE49-F238E27FC236}">
                <a16:creationId xmlns:a16="http://schemas.microsoft.com/office/drawing/2014/main" id="{DC33C516-91DC-2058-8CA5-D412D9E70EE9}"/>
              </a:ext>
            </a:extLst>
          </p:cNvPr>
          <p:cNvSpPr txBox="1"/>
          <p:nvPr/>
        </p:nvSpPr>
        <p:spPr>
          <a:xfrm>
            <a:off x="4077477" y="1810139"/>
            <a:ext cx="3953518" cy="3416320"/>
          </a:xfrm>
          <a:prstGeom prst="rect">
            <a:avLst/>
          </a:prstGeom>
          <a:noFill/>
        </p:spPr>
        <p:txBody>
          <a:bodyPr wrap="none" rtlCol="0">
            <a:spAutoFit/>
          </a:bodyPr>
          <a:lstStyle/>
          <a:p>
            <a:pPr marL="457200" indent="-457200">
              <a:buAutoNum type="arabicPeriod"/>
            </a:pPr>
            <a:r>
              <a:rPr lang="en-IN" sz="2400" dirty="0">
                <a:solidFill>
                  <a:schemeClr val="bg2">
                    <a:lumMod val="10000"/>
                  </a:schemeClr>
                </a:solidFill>
              </a:rPr>
              <a:t>CATIA5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AUTOCAD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HARNWARE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RAPID HARNESSES</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SOLIDWORKS SOFTWARE</a:t>
            </a:r>
          </a:p>
        </p:txBody>
      </p:sp>
    </p:spTree>
    <p:extLst>
      <p:ext uri="{BB962C8B-B14F-4D97-AF65-F5344CB8AC3E}">
        <p14:creationId xmlns:p14="http://schemas.microsoft.com/office/powerpoint/2010/main" val="226129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95E9-89F4-1CE8-320A-AF23B05D6DD0}"/>
              </a:ext>
            </a:extLst>
          </p:cNvPr>
          <p:cNvSpPr>
            <a:spLocks noGrp="1"/>
          </p:cNvSpPr>
          <p:nvPr>
            <p:ph type="title"/>
          </p:nvPr>
        </p:nvSpPr>
        <p:spPr>
          <a:xfrm>
            <a:off x="677334" y="609600"/>
            <a:ext cx="3017588" cy="650033"/>
          </a:xfrm>
        </p:spPr>
        <p:txBody>
          <a:bodyPr>
            <a:normAutofit/>
          </a:bodyPr>
          <a:lstStyle/>
          <a:p>
            <a:r>
              <a:rPr lang="en-IN" sz="3200" dirty="0">
                <a:solidFill>
                  <a:srgbClr val="C00000"/>
                </a:solidFill>
              </a:rPr>
              <a:t>RAPIDHARNESS</a:t>
            </a:r>
          </a:p>
        </p:txBody>
      </p:sp>
      <p:sp>
        <p:nvSpPr>
          <p:cNvPr id="5" name="TextBox 4">
            <a:extLst>
              <a:ext uri="{FF2B5EF4-FFF2-40B4-BE49-F238E27FC236}">
                <a16:creationId xmlns:a16="http://schemas.microsoft.com/office/drawing/2014/main" id="{CB23C293-197F-613B-A21A-C6197CEDC542}"/>
              </a:ext>
            </a:extLst>
          </p:cNvPr>
          <p:cNvSpPr txBox="1"/>
          <p:nvPr/>
        </p:nvSpPr>
        <p:spPr>
          <a:xfrm>
            <a:off x="677334" y="1259633"/>
            <a:ext cx="11331164" cy="923330"/>
          </a:xfrm>
          <a:prstGeom prst="rect">
            <a:avLst/>
          </a:prstGeom>
          <a:noFill/>
        </p:spPr>
        <p:txBody>
          <a:bodyPr wrap="square" rtlCol="0">
            <a:spAutoFit/>
          </a:bodyPr>
          <a:lstStyle/>
          <a:p>
            <a:r>
              <a:rPr lang="en-US" b="1" dirty="0" err="1"/>
              <a:t>RapidHarness</a:t>
            </a:r>
            <a:r>
              <a:rPr lang="en-US" dirty="0"/>
              <a:t> is a software tool designed for the fast and efficient design of wiring harnesses, particularly for industries like automotive, aerospace, and industrial equipment. It streamlines the complex process of wiring harness design, allowing engineers to create, simulate, and test harnesses more effectively</a:t>
            </a:r>
          </a:p>
        </p:txBody>
      </p:sp>
      <p:pic>
        <p:nvPicPr>
          <p:cNvPr id="7" name="Picture 6">
            <a:extLst>
              <a:ext uri="{FF2B5EF4-FFF2-40B4-BE49-F238E27FC236}">
                <a16:creationId xmlns:a16="http://schemas.microsoft.com/office/drawing/2014/main" id="{A7E0879A-FD81-CD31-4A02-84AB5F858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612" y="2369974"/>
            <a:ext cx="9532776" cy="4348065"/>
          </a:xfrm>
          <a:prstGeom prst="rect">
            <a:avLst/>
          </a:prstGeom>
        </p:spPr>
      </p:pic>
    </p:spTree>
    <p:extLst>
      <p:ext uri="{BB962C8B-B14F-4D97-AF65-F5344CB8AC3E}">
        <p14:creationId xmlns:p14="http://schemas.microsoft.com/office/powerpoint/2010/main" val="4008850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FEA-8BBC-4B31-18E5-6F8CEA34ED3A}"/>
              </a:ext>
            </a:extLst>
          </p:cNvPr>
          <p:cNvSpPr>
            <a:spLocks noGrp="1"/>
          </p:cNvSpPr>
          <p:nvPr>
            <p:ph type="title"/>
          </p:nvPr>
        </p:nvSpPr>
        <p:spPr>
          <a:xfrm>
            <a:off x="406746" y="217715"/>
            <a:ext cx="8596668" cy="640702"/>
          </a:xfrm>
        </p:spPr>
        <p:txBody>
          <a:bodyPr>
            <a:normAutofit/>
          </a:bodyPr>
          <a:lstStyle/>
          <a:p>
            <a:r>
              <a:rPr lang="en-IN" sz="3200" dirty="0">
                <a:solidFill>
                  <a:srgbClr val="C00000"/>
                </a:solidFill>
              </a:rPr>
              <a:t>Features</a:t>
            </a:r>
          </a:p>
        </p:txBody>
      </p:sp>
      <p:pic>
        <p:nvPicPr>
          <p:cNvPr id="4" name="Picture 3">
            <a:extLst>
              <a:ext uri="{FF2B5EF4-FFF2-40B4-BE49-F238E27FC236}">
                <a16:creationId xmlns:a16="http://schemas.microsoft.com/office/drawing/2014/main" id="{8A17292F-7328-C517-6240-3EFD8C56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51" y="953822"/>
            <a:ext cx="8795657" cy="5418986"/>
          </a:xfrm>
          <a:prstGeom prst="rect">
            <a:avLst/>
          </a:prstGeom>
        </p:spPr>
      </p:pic>
      <p:sp>
        <p:nvSpPr>
          <p:cNvPr id="5" name="TextBox 4">
            <a:extLst>
              <a:ext uri="{FF2B5EF4-FFF2-40B4-BE49-F238E27FC236}">
                <a16:creationId xmlns:a16="http://schemas.microsoft.com/office/drawing/2014/main" id="{640C1166-897B-7108-5F53-14FB97DDFE1C}"/>
              </a:ext>
            </a:extLst>
          </p:cNvPr>
          <p:cNvSpPr txBox="1"/>
          <p:nvPr/>
        </p:nvSpPr>
        <p:spPr>
          <a:xfrm>
            <a:off x="9589421" y="1228397"/>
            <a:ext cx="2500602" cy="4401205"/>
          </a:xfrm>
          <a:prstGeom prst="rect">
            <a:avLst/>
          </a:prstGeom>
          <a:noFill/>
        </p:spPr>
        <p:txBody>
          <a:bodyPr wrap="square" rtlCol="0">
            <a:spAutoFit/>
          </a:bodyPr>
          <a:lstStyle/>
          <a:p>
            <a:r>
              <a:rPr lang="en-US" sz="2000" dirty="0"/>
              <a:t>This image shows the </a:t>
            </a:r>
            <a:r>
              <a:rPr lang="en-US" sz="2000" b="1" dirty="0" err="1"/>
              <a:t>RapidHarness</a:t>
            </a:r>
            <a:r>
              <a:rPr lang="en-US" sz="2000" b="1" dirty="0"/>
              <a:t> Free</a:t>
            </a:r>
            <a:r>
              <a:rPr lang="en-US" sz="2000" dirty="0"/>
              <a:t> software interface, specifically the Library section, which allows users to create new designs or access previously shared or saved work. The interface displays several important categories:</a:t>
            </a:r>
            <a:endParaRPr lang="en-IN" sz="2000" dirty="0"/>
          </a:p>
        </p:txBody>
      </p:sp>
    </p:spTree>
    <p:extLst>
      <p:ext uri="{BB962C8B-B14F-4D97-AF65-F5344CB8AC3E}">
        <p14:creationId xmlns:p14="http://schemas.microsoft.com/office/powerpoint/2010/main" val="63954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C43-6297-BBE9-18B8-F1E6B98DFC9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D2D10EB-6CCF-ACED-F8F9-0CAF2CA62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47" y="304800"/>
            <a:ext cx="10629506" cy="6248400"/>
          </a:xfrm>
          <a:prstGeom prst="rect">
            <a:avLst/>
          </a:prstGeom>
        </p:spPr>
      </p:pic>
    </p:spTree>
    <p:extLst>
      <p:ext uri="{BB962C8B-B14F-4D97-AF65-F5344CB8AC3E}">
        <p14:creationId xmlns:p14="http://schemas.microsoft.com/office/powerpoint/2010/main" val="291822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8D48-7AB7-1811-E004-E6E8A3AACBAD}"/>
              </a:ext>
            </a:extLst>
          </p:cNvPr>
          <p:cNvSpPr>
            <a:spLocks noGrp="1"/>
          </p:cNvSpPr>
          <p:nvPr>
            <p:ph type="title"/>
          </p:nvPr>
        </p:nvSpPr>
        <p:spPr>
          <a:xfrm>
            <a:off x="677334" y="609600"/>
            <a:ext cx="4426511" cy="696686"/>
          </a:xfrm>
        </p:spPr>
        <p:txBody>
          <a:bodyPr>
            <a:normAutofit/>
          </a:bodyPr>
          <a:lstStyle/>
          <a:p>
            <a:r>
              <a:rPr lang="en-IN" sz="3200" dirty="0"/>
              <a:t>Hardware components</a:t>
            </a:r>
          </a:p>
        </p:txBody>
      </p:sp>
      <p:sp>
        <p:nvSpPr>
          <p:cNvPr id="4" name="TextBox 3">
            <a:extLst>
              <a:ext uri="{FF2B5EF4-FFF2-40B4-BE49-F238E27FC236}">
                <a16:creationId xmlns:a16="http://schemas.microsoft.com/office/drawing/2014/main" id="{71B9080B-607D-E23A-EB5D-149A7A39F9C2}"/>
              </a:ext>
            </a:extLst>
          </p:cNvPr>
          <p:cNvSpPr txBox="1"/>
          <p:nvPr/>
        </p:nvSpPr>
        <p:spPr>
          <a:xfrm>
            <a:off x="1315616" y="1735494"/>
            <a:ext cx="4600105" cy="3139321"/>
          </a:xfrm>
          <a:prstGeom prst="rect">
            <a:avLst/>
          </a:prstGeom>
          <a:noFill/>
        </p:spPr>
        <p:txBody>
          <a:bodyPr wrap="none" rtlCol="0">
            <a:spAutoFit/>
          </a:bodyPr>
          <a:lstStyle/>
          <a:p>
            <a:r>
              <a:rPr lang="en-IN" dirty="0"/>
              <a:t>Connectors</a:t>
            </a:r>
          </a:p>
          <a:p>
            <a:endParaRPr lang="en-IN" dirty="0"/>
          </a:p>
          <a:p>
            <a:r>
              <a:rPr lang="en-IN" dirty="0"/>
              <a:t>Terminals</a:t>
            </a:r>
          </a:p>
          <a:p>
            <a:endParaRPr lang="en-IN" dirty="0"/>
          </a:p>
          <a:p>
            <a:r>
              <a:rPr lang="en-IN" dirty="0"/>
              <a:t>Flagged terminals</a:t>
            </a:r>
          </a:p>
          <a:p>
            <a:endParaRPr lang="en-IN" dirty="0"/>
          </a:p>
          <a:p>
            <a:r>
              <a:rPr lang="en-IN" dirty="0"/>
              <a:t>Butt terminals</a:t>
            </a:r>
          </a:p>
          <a:p>
            <a:endParaRPr lang="en-IN" dirty="0"/>
          </a:p>
          <a:p>
            <a:r>
              <a:rPr lang="en-IN" dirty="0"/>
              <a:t>Grommets</a:t>
            </a:r>
          </a:p>
          <a:p>
            <a:endParaRPr lang="en-IN" dirty="0"/>
          </a:p>
          <a:p>
            <a:r>
              <a:rPr lang="en-IN" dirty="0"/>
              <a:t>Sheath, conductor, and insulation material</a:t>
            </a:r>
          </a:p>
        </p:txBody>
      </p:sp>
      <p:pic>
        <p:nvPicPr>
          <p:cNvPr id="6" name="Picture 5">
            <a:extLst>
              <a:ext uri="{FF2B5EF4-FFF2-40B4-BE49-F238E27FC236}">
                <a16:creationId xmlns:a16="http://schemas.microsoft.com/office/drawing/2014/main" id="{97809968-7ADD-9E0F-D1B8-BD6D2CEA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280" y="1433609"/>
            <a:ext cx="5200650" cy="3035753"/>
          </a:xfrm>
          <a:prstGeom prst="rect">
            <a:avLst/>
          </a:prstGeom>
        </p:spPr>
      </p:pic>
    </p:spTree>
    <p:extLst>
      <p:ext uri="{BB962C8B-B14F-4D97-AF65-F5344CB8AC3E}">
        <p14:creationId xmlns:p14="http://schemas.microsoft.com/office/powerpoint/2010/main" val="4173344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905784" y="1270748"/>
            <a:ext cx="10609940" cy="1246935"/>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BU21EECE0100166</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bg1"/>
                  </a:solidFill>
                  <a:latin typeface="Arial"/>
                  <a:ea typeface="Arial"/>
                  <a:cs typeface="Arial"/>
                  <a:sym typeface="Arial"/>
                </a:rPr>
                <a:t>Gali. </a:t>
              </a:r>
              <a:r>
                <a:rPr lang="en-US" sz="1800" dirty="0">
                  <a:solidFill>
                    <a:schemeClr val="bg1"/>
                  </a:solidFill>
                </a:rPr>
                <a:t>N</a:t>
              </a:r>
              <a:r>
                <a:rPr lang="en-US" sz="1800" b="0" i="0" u="none" strike="noStrike" cap="none" dirty="0">
                  <a:solidFill>
                    <a:schemeClr val="bg1"/>
                  </a:solidFill>
                  <a:latin typeface="Arial"/>
                  <a:ea typeface="Arial"/>
                  <a:cs typeface="Arial"/>
                  <a:sym typeface="Arial"/>
                </a:rPr>
                <a:t>arendra</a:t>
              </a: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905784" y="2880852"/>
            <a:ext cx="10609940" cy="1161758"/>
            <a:chOff x="905784" y="1385037"/>
            <a:chExt cx="10609940" cy="827220"/>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385037"/>
              <a:ext cx="1198319" cy="82722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BU21EECE0100202</a:t>
              </a:r>
              <a:endParaRPr lang="en-US"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1800" dirty="0">
                  <a:solidFill>
                    <a:schemeClr val="bg1"/>
                  </a:solidFill>
                </a:rPr>
                <a:t>K. Sai </a:t>
              </a:r>
              <a:r>
                <a:rPr lang="en-IN" sz="1800" b="0" i="0" u="none" strike="noStrike" cap="none" dirty="0">
                  <a:solidFill>
                    <a:schemeClr val="bg1"/>
                  </a:solidFill>
                  <a:latin typeface="Arial"/>
                  <a:ea typeface="Arial"/>
                  <a:cs typeface="Arial"/>
                  <a:sym typeface="Arial"/>
                </a:rPr>
                <a:t>Jeevan</a:t>
              </a:r>
              <a:endParaRPr sz="1800" b="0" i="0" u="none" strike="noStrike" cap="none" dirty="0">
                <a:solidFill>
                  <a:schemeClr val="bg1"/>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05784" y="4591664"/>
            <a:ext cx="10609940" cy="1066772"/>
            <a:chOff x="905784" y="1406781"/>
            <a:chExt cx="10609940" cy="805475"/>
          </a:xfrm>
        </p:grpSpPr>
        <p:sp>
          <p:nvSpPr>
            <p:cNvPr id="23" name="Google Shape;120;p76">
              <a:extLst>
                <a:ext uri="{FF2B5EF4-FFF2-40B4-BE49-F238E27FC236}">
                  <a16:creationId xmlns:a16="http://schemas.microsoft.com/office/drawing/2014/main" id="{71E47BAB-A39F-C1CD-E15C-652105F1F1DE}"/>
                </a:ext>
              </a:extLst>
            </p:cNvPr>
            <p:cNvSpPr/>
            <p:nvPr/>
          </p:nvSpPr>
          <p:spPr>
            <a:xfrm>
              <a:off x="905784" y="1406781"/>
              <a:ext cx="1198319" cy="805475"/>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3600"/>
              </a:pPr>
              <a:r>
                <a:rPr lang="en-US" dirty="0">
                  <a:solidFill>
                    <a:schemeClr val="lt1"/>
                  </a:solidFill>
                  <a:latin typeface="Verdana"/>
                  <a:ea typeface="Verdana"/>
                  <a:sym typeface="Verdana"/>
                </a:rPr>
                <a:t>BU21EECE0100384</a:t>
              </a:r>
              <a:endParaRPr lang="en-US"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G. Kula Shekhar Reddy</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3E690F5A-37FE-E3CD-95E2-3BBB41774E23}"/>
              </a:ext>
            </a:extLst>
          </p:cNvPr>
          <p:cNvPicPr>
            <a:picLocks noChangeAspect="1"/>
          </p:cNvPicPr>
          <p:nvPr/>
        </p:nvPicPr>
        <p:blipFill>
          <a:blip r:embed="rId5"/>
          <a:stretch>
            <a:fillRect/>
          </a:stretch>
        </p:blipFill>
        <p:spPr>
          <a:xfrm>
            <a:off x="887337" y="2740633"/>
            <a:ext cx="1288051" cy="1322266"/>
          </a:xfrm>
          <a:prstGeom prst="rect">
            <a:avLst/>
          </a:prstGeom>
        </p:spPr>
      </p:pic>
      <p:pic>
        <p:nvPicPr>
          <p:cNvPr id="27" name="Picture 26">
            <a:extLst>
              <a:ext uri="{FF2B5EF4-FFF2-40B4-BE49-F238E27FC236}">
                <a16:creationId xmlns:a16="http://schemas.microsoft.com/office/drawing/2014/main" id="{DCB06432-0663-8062-583C-96C42F6FC233}"/>
              </a:ext>
            </a:extLst>
          </p:cNvPr>
          <p:cNvPicPr>
            <a:picLocks noChangeAspect="1"/>
          </p:cNvPicPr>
          <p:nvPr/>
        </p:nvPicPr>
        <p:blipFill>
          <a:blip r:embed="rId6"/>
          <a:stretch>
            <a:fillRect/>
          </a:stretch>
        </p:blipFill>
        <p:spPr>
          <a:xfrm rot="5400000">
            <a:off x="821248" y="4411972"/>
            <a:ext cx="1377339" cy="1269605"/>
          </a:xfrm>
          <a:prstGeom prst="rect">
            <a:avLst/>
          </a:prstGeom>
        </p:spPr>
      </p:pic>
      <p:pic>
        <p:nvPicPr>
          <p:cNvPr id="6" name="Picture 5">
            <a:extLst>
              <a:ext uri="{FF2B5EF4-FFF2-40B4-BE49-F238E27FC236}">
                <a16:creationId xmlns:a16="http://schemas.microsoft.com/office/drawing/2014/main" id="{4A7E2191-DB37-A291-BBFA-D9A90DD501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141" y="1199564"/>
            <a:ext cx="1269604" cy="14149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EF72E3-8587-766F-8354-9757EE73B73F}"/>
              </a:ext>
            </a:extLst>
          </p:cNvPr>
          <p:cNvSpPr>
            <a:spLocks noGrp="1"/>
          </p:cNvSpPr>
          <p:nvPr>
            <p:ph type="pic" idx="2"/>
          </p:nvPr>
        </p:nvSpPr>
        <p:spPr>
          <a:xfrm>
            <a:off x="609600" y="865240"/>
            <a:ext cx="10795819" cy="5627636"/>
          </a:xfrm>
        </p:spPr>
        <p:txBody>
          <a:bodyPr>
            <a:normAutofit fontScale="92500" lnSpcReduction="10000"/>
          </a:bodyPr>
          <a:lstStyle/>
          <a:p>
            <a:r>
              <a:rPr lang="en-US" sz="2800" dirty="0"/>
              <a:t>Conclusion</a:t>
            </a:r>
            <a:r>
              <a:rPr lang="en-IN" sz="2800" dirty="0"/>
              <a:t>:</a:t>
            </a:r>
          </a:p>
          <a:p>
            <a:endParaRPr lang="en-IN" sz="2800" dirty="0"/>
          </a:p>
          <a:p>
            <a:pPr algn="just">
              <a:lnSpc>
                <a:spcPct val="150000"/>
              </a:lnSpc>
            </a:pPr>
            <a:r>
              <a:rPr lang="en-IN" dirty="0"/>
              <a:t>	</a:t>
            </a:r>
            <a:r>
              <a:rPr lang="en-US" dirty="0"/>
              <a:t>"The Design and Development of Self-Heating and Cooling Materials in Wiring Harness project addressed some challenges associated with traditional wiring harnesses. By integrating innovative self-heating and cooling materials, we want to develop a wiring harness system that regulates temperature and significantly enhances electrical systems' overall safety and reliability.</a:t>
            </a:r>
          </a:p>
          <a:p>
            <a:pPr algn="just">
              <a:lnSpc>
                <a:spcPct val="150000"/>
              </a:lnSpc>
            </a:pPr>
            <a:endParaRPr lang="en-US" dirty="0"/>
          </a:p>
          <a:p>
            <a:pPr algn="just">
              <a:lnSpc>
                <a:spcPct val="150000"/>
              </a:lnSpc>
            </a:pPr>
            <a:r>
              <a:rPr lang="en-US" dirty="0"/>
              <a:t>Our approach involved careful material selection, advanced thermal management techniques, and rigorous testing to ensure the harnesses' performance in diverse environmental conditions. The resulting self-regulating wiring harnesses demonstrated substantial improvements in preventing overheating, reducing the risk of electrical failures, and mitigating potential hazards such as short circuits and fires.</a:t>
            </a:r>
          </a:p>
          <a:p>
            <a:pPr algn="just">
              <a:lnSpc>
                <a:spcPct val="150000"/>
              </a:lnSpc>
            </a:pPr>
            <a:endParaRPr lang="en-US" dirty="0"/>
          </a:p>
          <a:p>
            <a:pPr algn="just">
              <a:lnSpc>
                <a:spcPct val="150000"/>
              </a:lnSpc>
            </a:pPr>
            <a:r>
              <a:rPr lang="en-US" dirty="0"/>
              <a:t>This technology has the potential to revolutionize various industries, including automotive, aerospace, and electronics. Future research could further optimize material properties, develop more efficient thermal management strategies, and explore new applications for self-regulating wiring harnesses."</a:t>
            </a:r>
          </a:p>
        </p:txBody>
      </p:sp>
      <p:sp>
        <p:nvSpPr>
          <p:cNvPr id="3" name="Slide Number Placeholder 2">
            <a:extLst>
              <a:ext uri="{FF2B5EF4-FFF2-40B4-BE49-F238E27FC236}">
                <a16:creationId xmlns:a16="http://schemas.microsoft.com/office/drawing/2014/main" id="{A407CF58-BFF3-5168-295F-2E0850FD1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Tree>
    <p:extLst>
      <p:ext uri="{BB962C8B-B14F-4D97-AF65-F5344CB8AC3E}">
        <p14:creationId xmlns:p14="http://schemas.microsoft.com/office/powerpoint/2010/main" val="331921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24943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513427" y="1131354"/>
            <a:ext cx="10611773"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dirty="0"/>
              <a:t>To identify the self-heating and cooling materials for wiring harnesses</a:t>
            </a:r>
          </a:p>
          <a:p>
            <a:pPr marL="285750" indent="-285750">
              <a:lnSpc>
                <a:spcPct val="150000"/>
              </a:lnSpc>
              <a:buFont typeface="Wingdings" panose="05000000000000000000" pitchFamily="2" charset="2"/>
              <a:buChar char="Ø"/>
            </a:pPr>
            <a:r>
              <a:rPr lang="en-US" sz="1800" dirty="0"/>
              <a:t>To enhance the safety, reliability, and efficiency of electrical systems. </a:t>
            </a:r>
          </a:p>
          <a:p>
            <a:pPr marL="285750" indent="-285750">
              <a:lnSpc>
                <a:spcPct val="150000"/>
              </a:lnSpc>
              <a:buFont typeface="Wingdings" panose="05000000000000000000" pitchFamily="2" charset="2"/>
              <a:buChar char="Ø"/>
            </a:pPr>
            <a:r>
              <a:rPr lang="en-US" sz="1800" dirty="0"/>
              <a:t>To optimize the power consumption in the proposed system.</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16" name="TextBox 15">
            <a:extLst>
              <a:ext uri="{FF2B5EF4-FFF2-40B4-BE49-F238E27FC236}">
                <a16:creationId xmlns:a16="http://schemas.microsoft.com/office/drawing/2014/main" id="{B9CDAE83-0AA0-ECC3-2641-D68EEED91D42}"/>
              </a:ext>
            </a:extLst>
          </p:cNvPr>
          <p:cNvSpPr txBox="1"/>
          <p:nvPr/>
        </p:nvSpPr>
        <p:spPr>
          <a:xfrm flipH="1">
            <a:off x="544397" y="3684319"/>
            <a:ext cx="10971327" cy="2308324"/>
          </a:xfrm>
          <a:prstGeom prst="rect">
            <a:avLst/>
          </a:prstGeom>
          <a:noFill/>
        </p:spPr>
        <p:txBody>
          <a:bodyPr wrap="square" rtlCol="0">
            <a:spAutoFit/>
          </a:bodyPr>
          <a:lstStyle/>
          <a:p>
            <a:r>
              <a:rPr lang="en-IN" sz="1600" b="1" dirty="0"/>
              <a:t>Enhance Safety</a:t>
            </a:r>
            <a:r>
              <a:rPr lang="en-IN" b="1" dirty="0"/>
              <a:t>: </a:t>
            </a:r>
            <a:r>
              <a:rPr lang="en-US" sz="1600" dirty="0"/>
              <a:t>Develop materials that regulate temperature to prevent overheating, electrical failures, and fires in wiring harnesses.</a:t>
            </a:r>
          </a:p>
          <a:p>
            <a:r>
              <a:rPr lang="en-US" sz="1600" b="1" dirty="0"/>
              <a:t>Improve Reliability:  </a:t>
            </a:r>
            <a:r>
              <a:rPr lang="en-US" sz="1600" dirty="0"/>
              <a:t>Increase electrical systems' durability and consistent performance by protecting wiring harnesses from environmental damage.</a:t>
            </a:r>
          </a:p>
          <a:p>
            <a:r>
              <a:rPr lang="en-US" sz="1600" b="1" dirty="0"/>
              <a:t>Boost Efficiency:</a:t>
            </a:r>
            <a:r>
              <a:rPr lang="en-US" sz="1600" dirty="0"/>
              <a:t> Optimize energy use and reduce maintenance needs through advanced self-heating and cooling materials.</a:t>
            </a:r>
          </a:p>
          <a:p>
            <a:r>
              <a:rPr lang="en-US" sz="1600" b="1" dirty="0"/>
              <a:t>Innovate Material Design:</a:t>
            </a:r>
            <a:r>
              <a:rPr lang="en-US" sz="1600" dirty="0"/>
              <a:t> Create and integrate new materials that set a new standard for temperature control in wiring harnesses.</a:t>
            </a:r>
          </a:p>
          <a:p>
            <a:r>
              <a:rPr lang="en-US" sz="1600" b="1" dirty="0"/>
              <a:t>Safety: </a:t>
            </a:r>
            <a:r>
              <a:rPr lang="en-US" sz="1600" dirty="0"/>
              <a:t>Material to avoid overheating and over-cooling</a:t>
            </a: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2499A1-613A-21D5-ABCA-33D7D902A45B}"/>
              </a:ext>
            </a:extLst>
          </p:cNvPr>
          <p:cNvSpPr>
            <a:spLocks noGrp="1"/>
          </p:cNvSpPr>
          <p:nvPr>
            <p:ph type="pic" idx="2"/>
          </p:nvPr>
        </p:nvSpPr>
        <p:spPr/>
        <p:txBody>
          <a:bodyPr/>
          <a:lstStyle/>
          <a:p>
            <a:endParaRPr lang="en-IN"/>
          </a:p>
        </p:txBody>
      </p:sp>
      <p:sp>
        <p:nvSpPr>
          <p:cNvPr id="3" name="Slide Number Placeholder 2">
            <a:extLst>
              <a:ext uri="{FF2B5EF4-FFF2-40B4-BE49-F238E27FC236}">
                <a16:creationId xmlns:a16="http://schemas.microsoft.com/office/drawing/2014/main" id="{78EC241A-49D1-BF2A-EC21-2B215B7E5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graphicFrame>
        <p:nvGraphicFramePr>
          <p:cNvPr id="4" name="Table 4">
            <a:extLst>
              <a:ext uri="{FF2B5EF4-FFF2-40B4-BE49-F238E27FC236}">
                <a16:creationId xmlns:a16="http://schemas.microsoft.com/office/drawing/2014/main" id="{1D0709EF-6C89-9CED-F538-BA741F2D526D}"/>
              </a:ext>
            </a:extLst>
          </p:cNvPr>
          <p:cNvGraphicFramePr>
            <a:graphicFrameLocks noGrp="1"/>
          </p:cNvGraphicFramePr>
          <p:nvPr>
            <p:extLst>
              <p:ext uri="{D42A27DB-BD31-4B8C-83A1-F6EECF244321}">
                <p14:modId xmlns:p14="http://schemas.microsoft.com/office/powerpoint/2010/main" val="2137568531"/>
              </p:ext>
            </p:extLst>
          </p:nvPr>
        </p:nvGraphicFramePr>
        <p:xfrm>
          <a:off x="867747" y="905069"/>
          <a:ext cx="10403634" cy="5587805"/>
        </p:xfrm>
        <a:graphic>
          <a:graphicData uri="http://schemas.openxmlformats.org/drawingml/2006/table">
            <a:tbl>
              <a:tblPr firstRow="1" bandRow="1">
                <a:tableStyleId>{08FB837D-C827-4EFA-A057-4D05807E0F7C}</a:tableStyleId>
              </a:tblPr>
              <a:tblGrid>
                <a:gridCol w="946148">
                  <a:extLst>
                    <a:ext uri="{9D8B030D-6E8A-4147-A177-3AD203B41FA5}">
                      <a16:colId xmlns:a16="http://schemas.microsoft.com/office/drawing/2014/main" val="399961542"/>
                    </a:ext>
                  </a:extLst>
                </a:gridCol>
                <a:gridCol w="2521730">
                  <a:extLst>
                    <a:ext uri="{9D8B030D-6E8A-4147-A177-3AD203B41FA5}">
                      <a16:colId xmlns:a16="http://schemas.microsoft.com/office/drawing/2014/main" val="1550234824"/>
                    </a:ext>
                  </a:extLst>
                </a:gridCol>
                <a:gridCol w="1733939">
                  <a:extLst>
                    <a:ext uri="{9D8B030D-6E8A-4147-A177-3AD203B41FA5}">
                      <a16:colId xmlns:a16="http://schemas.microsoft.com/office/drawing/2014/main" val="1445718992"/>
                    </a:ext>
                  </a:extLst>
                </a:gridCol>
                <a:gridCol w="1733939">
                  <a:extLst>
                    <a:ext uri="{9D8B030D-6E8A-4147-A177-3AD203B41FA5}">
                      <a16:colId xmlns:a16="http://schemas.microsoft.com/office/drawing/2014/main" val="4077408366"/>
                    </a:ext>
                  </a:extLst>
                </a:gridCol>
                <a:gridCol w="1733939">
                  <a:extLst>
                    <a:ext uri="{9D8B030D-6E8A-4147-A177-3AD203B41FA5}">
                      <a16:colId xmlns:a16="http://schemas.microsoft.com/office/drawing/2014/main" val="742864526"/>
                    </a:ext>
                  </a:extLst>
                </a:gridCol>
                <a:gridCol w="1733939">
                  <a:extLst>
                    <a:ext uri="{9D8B030D-6E8A-4147-A177-3AD203B41FA5}">
                      <a16:colId xmlns:a16="http://schemas.microsoft.com/office/drawing/2014/main" val="2450350402"/>
                    </a:ext>
                  </a:extLst>
                </a:gridCol>
              </a:tblGrid>
              <a:tr h="608928">
                <a:tc>
                  <a:txBody>
                    <a:bodyPr/>
                    <a:lstStyle/>
                    <a:p>
                      <a:r>
                        <a:rPr lang="en-IN" b="0" dirty="0">
                          <a:solidFill>
                            <a:schemeClr val="tx1"/>
                          </a:solidFill>
                        </a:rPr>
                        <a:t>Sl. 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Title</a:t>
                      </a:r>
                    </a:p>
                    <a:p>
                      <a:endParaRPr lang="en-IN" b="0" dirty="0">
                        <a:solidFill>
                          <a:schemeClr val="tx1"/>
                        </a:solidFill>
                      </a:endParaRPr>
                    </a:p>
                  </a:txBody>
                  <a:tcPr/>
                </a:tc>
                <a:tc>
                  <a:txBody>
                    <a:bodyPr/>
                    <a:lstStyle/>
                    <a:p>
                      <a:r>
                        <a:rPr lang="en-IN" sz="1400" b="0" dirty="0">
                          <a:solidFill>
                            <a:schemeClr val="tx1"/>
                          </a:solidFill>
                        </a:rPr>
                        <a:t>Author &amp; Year</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Methodology</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Drawbacks</a:t>
                      </a:r>
                    </a:p>
                    <a:p>
                      <a:endParaRPr lang="en-IN" b="0" dirty="0">
                        <a:solidFill>
                          <a:schemeClr val="tx1"/>
                        </a:solidFill>
                      </a:endParaRPr>
                    </a:p>
                  </a:txBody>
                  <a:tcPr/>
                </a:tc>
                <a:tc>
                  <a:txBody>
                    <a:bodyPr/>
                    <a:lstStyle/>
                    <a:p>
                      <a:r>
                        <a:rPr lang="en-IN" b="0" dirty="0">
                          <a:solidFill>
                            <a:schemeClr val="tx1"/>
                          </a:solidFill>
                        </a:rPr>
                        <a:t>Link</a:t>
                      </a:r>
                    </a:p>
                  </a:txBody>
                  <a:tcPr/>
                </a:tc>
                <a:extLst>
                  <a:ext uri="{0D108BD9-81ED-4DB2-BD59-A6C34878D82A}">
                    <a16:rowId xmlns:a16="http://schemas.microsoft.com/office/drawing/2014/main" val="2713319011"/>
                  </a:ext>
                </a:extLst>
              </a:tr>
              <a:tr h="2364071">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Development of High Strength </a:t>
                      </a:r>
                      <a:r>
                        <a:rPr lang="en-IN" sz="1400" b="0" i="0" u="none" strike="noStrike" cap="none" dirty="0" err="1">
                          <a:solidFill>
                            <a:srgbClr val="303036"/>
                          </a:solidFill>
                          <a:effectLst/>
                          <a:latin typeface="Times New Roman" panose="02020603050405020304" pitchFamily="18" charset="0"/>
                          <a:ea typeface="+mn-ea"/>
                          <a:cs typeface="Times New Roman" panose="02020603050405020304" pitchFamily="18" charset="0"/>
                          <a:sym typeface="Arial"/>
                        </a:rPr>
                        <a:t>Aluminum</a:t>
                      </a:r>
                      <a:r>
                        <a:rPr lang="en-IN"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 Wires for Low-Voltage Automotive Wiring Harnesses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2017</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dirty="0"/>
                        <a:t>Kinji Taguchi, </a:t>
                      </a:r>
                      <a:r>
                        <a:rPr lang="en-IN" sz="1400" dirty="0" err="1"/>
                        <a:t>MisatoKusakari</a:t>
                      </a:r>
                      <a:r>
                        <a:rPr lang="en-IN" sz="1400" dirty="0"/>
                        <a:t>, Yasuhiro Akasofu, Jun Yoshimoto</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Alloy Design</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Heat Treatment</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Manufacturing Process</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Testing</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1"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Long-Term Reliability in extreme conditions: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Further research might be needed to assess long-term durability</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2"/>
                        </a:rPr>
                        <a:t>Link</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3741741983"/>
                  </a:ext>
                </a:extLst>
              </a:tr>
              <a:tr h="2614806">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a:t>
                      </a:r>
                    </a:p>
                  </a:txBody>
                  <a:tcPr/>
                </a:tc>
                <a:tc>
                  <a:txBody>
                    <a:bodyPr/>
                    <a:lstStyle/>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Aluminum Wires for Low-Voltage </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Automotive Engine Wiring Harnesses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2017</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Kinji Taguchi</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Takanobu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Jun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Tetsuya </a:t>
                      </a:r>
                      <a:r>
                        <a:rPr lang="en-IN"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kuwabara</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Yasuhiro Akasofu</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t>
                      </a:r>
                      <a:r>
                        <a:rPr lang="en-IN"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Aluminum</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 Alloy Development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Aging heat treatment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Crimping Technology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Wire Manufacturing Process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Lower Electrical Conductivity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implementation costs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Compatibility with existing components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3"/>
                        </a:rPr>
                        <a:t>https://global-sei.com/technology/tr/bn84/pdf/84-22.pdf</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660666684"/>
                  </a:ext>
                </a:extLst>
              </a:tr>
            </a:tbl>
          </a:graphicData>
        </a:graphic>
      </p:graphicFrame>
    </p:spTree>
    <p:extLst>
      <p:ext uri="{BB962C8B-B14F-4D97-AF65-F5344CB8AC3E}">
        <p14:creationId xmlns:p14="http://schemas.microsoft.com/office/powerpoint/2010/main" val="356475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D3F2-2D8B-3CF5-630D-677A70EA064D}"/>
              </a:ext>
            </a:extLst>
          </p:cNvPr>
          <p:cNvSpPr>
            <a:spLocks noGrp="1"/>
          </p:cNvSpPr>
          <p:nvPr>
            <p:ph type="title"/>
          </p:nvPr>
        </p:nvSpPr>
        <p:spPr/>
        <p:txBody>
          <a:bodyPr/>
          <a:lstStyle/>
          <a:p>
            <a:r>
              <a:rPr lang="en-IN" dirty="0"/>
              <a:t>Identified materials</a:t>
            </a:r>
          </a:p>
        </p:txBody>
      </p:sp>
      <p:sp>
        <p:nvSpPr>
          <p:cNvPr id="3" name="TextBox 2">
            <a:extLst>
              <a:ext uri="{FF2B5EF4-FFF2-40B4-BE49-F238E27FC236}">
                <a16:creationId xmlns:a16="http://schemas.microsoft.com/office/drawing/2014/main" id="{3E701E83-00EB-A145-D909-510B41117662}"/>
              </a:ext>
            </a:extLst>
          </p:cNvPr>
          <p:cNvSpPr txBox="1"/>
          <p:nvPr/>
        </p:nvSpPr>
        <p:spPr>
          <a:xfrm>
            <a:off x="829115" y="1561068"/>
            <a:ext cx="10815489" cy="3785652"/>
          </a:xfrm>
          <a:prstGeom prst="rect">
            <a:avLst/>
          </a:prstGeom>
          <a:noFill/>
        </p:spPr>
        <p:txBody>
          <a:bodyPr wrap="square" rtlCol="0">
            <a:spAutoFit/>
          </a:bodyPr>
          <a:lstStyle/>
          <a:p>
            <a:r>
              <a:rPr lang="en-IN" sz="2000" b="1" dirty="0" err="1">
                <a:solidFill>
                  <a:schemeClr val="accent5">
                    <a:lumMod val="75000"/>
                  </a:schemeClr>
                </a:solidFill>
              </a:rPr>
              <a:t>Aluminum</a:t>
            </a:r>
            <a:r>
              <a:rPr lang="en-IN" sz="2000" b="1" dirty="0">
                <a:solidFill>
                  <a:schemeClr val="accent5">
                    <a:lumMod val="75000"/>
                  </a:schemeClr>
                </a:solidFill>
              </a:rPr>
              <a:t> Alloy wires: </a:t>
            </a:r>
            <a:r>
              <a:rPr lang="en-US" sz="2000" dirty="0"/>
              <a:t>Aluminum alloys are significantly cheaper and lighter than copper while offering moderate conductivity</a:t>
            </a:r>
          </a:p>
          <a:p>
            <a:endParaRPr lang="en-US" sz="2000" dirty="0"/>
          </a:p>
          <a:p>
            <a:r>
              <a:rPr lang="en-US" sz="2000" b="1" dirty="0">
                <a:solidFill>
                  <a:schemeClr val="accent5">
                    <a:lumMod val="75000"/>
                  </a:schemeClr>
                </a:solidFill>
              </a:rPr>
              <a:t>Silicon Rubber: </a:t>
            </a:r>
            <a:r>
              <a:rPr lang="en-US" sz="2000" dirty="0"/>
              <a:t>Silicone rubber offers high heat resistance (up to 250°C) and flexibility at an affordable price</a:t>
            </a:r>
          </a:p>
          <a:p>
            <a:endParaRPr lang="en-US" sz="2000" dirty="0"/>
          </a:p>
          <a:p>
            <a:r>
              <a:rPr lang="en-IN" sz="2000" b="1" dirty="0">
                <a:solidFill>
                  <a:schemeClr val="accent5">
                    <a:lumMod val="75000"/>
                  </a:schemeClr>
                </a:solidFill>
              </a:rPr>
              <a:t>Glass Fiber Sleeves</a:t>
            </a:r>
            <a:r>
              <a:rPr lang="en-IN" sz="2000" b="1" dirty="0"/>
              <a:t>: </a:t>
            </a:r>
            <a:r>
              <a:rPr lang="en-US" sz="2000" dirty="0"/>
              <a:t>Glass fiber sleeves offer robust heat resistance and mechanical protection, making them an affordable yet advanced solution for protecting wiring harnesses in harsh environments.</a:t>
            </a:r>
            <a:endParaRPr lang="en-IN" sz="2000" b="1" dirty="0"/>
          </a:p>
          <a:p>
            <a:endParaRPr lang="en-IN" sz="2000" dirty="0"/>
          </a:p>
          <a:p>
            <a:r>
              <a:rPr lang="en-IN" sz="2000" b="1" dirty="0">
                <a:solidFill>
                  <a:schemeClr val="accent5">
                    <a:lumMod val="75000"/>
                  </a:schemeClr>
                </a:solidFill>
              </a:rPr>
              <a:t>Fluoropolymers: </a:t>
            </a:r>
            <a:r>
              <a:rPr lang="en-US" sz="2000" dirty="0"/>
              <a:t>Fluoropolymers offer excellent insulation and high thermal resistance, reducing the risk of electrical failures caused by heat or chemical exposure.</a:t>
            </a:r>
            <a:endParaRPr lang="en-IN" sz="2000" dirty="0"/>
          </a:p>
        </p:txBody>
      </p:sp>
    </p:spTree>
    <p:extLst>
      <p:ext uri="{BB962C8B-B14F-4D97-AF65-F5344CB8AC3E}">
        <p14:creationId xmlns:p14="http://schemas.microsoft.com/office/powerpoint/2010/main" val="404018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D095A-CB99-55C9-BFA3-7E20978C50C6}"/>
              </a:ext>
            </a:extLst>
          </p:cNvPr>
          <p:cNvSpPr>
            <a:spLocks noGrp="1"/>
          </p:cNvSpPr>
          <p:nvPr>
            <p:ph type="title"/>
          </p:nvPr>
        </p:nvSpPr>
        <p:spPr>
          <a:xfrm>
            <a:off x="838200" y="365126"/>
            <a:ext cx="10515600" cy="959822"/>
          </a:xfrm>
        </p:spPr>
        <p:txBody>
          <a:bodyPr>
            <a:normAutofit/>
          </a:bodyPr>
          <a:lstStyle/>
          <a:p>
            <a:r>
              <a:rPr lang="en-IN" dirty="0">
                <a:solidFill>
                  <a:schemeClr val="accent4">
                    <a:lumMod val="75000"/>
                  </a:schemeClr>
                </a:solidFill>
              </a:rPr>
              <a:t>Process of selecting Materials for wiring harness</a:t>
            </a:r>
          </a:p>
        </p:txBody>
      </p:sp>
      <p:sp>
        <p:nvSpPr>
          <p:cNvPr id="4" name="TextBox 3">
            <a:extLst>
              <a:ext uri="{FF2B5EF4-FFF2-40B4-BE49-F238E27FC236}">
                <a16:creationId xmlns:a16="http://schemas.microsoft.com/office/drawing/2014/main" id="{C7E8E3AF-C1C3-7E5B-0522-A40B27EB6484}"/>
              </a:ext>
            </a:extLst>
          </p:cNvPr>
          <p:cNvSpPr txBox="1"/>
          <p:nvPr/>
        </p:nvSpPr>
        <p:spPr>
          <a:xfrm>
            <a:off x="3680915" y="1183667"/>
            <a:ext cx="5532284" cy="461665"/>
          </a:xfrm>
          <a:prstGeom prst="rect">
            <a:avLst/>
          </a:prstGeom>
          <a:noFill/>
        </p:spPr>
        <p:txBody>
          <a:bodyPr wrap="none" rtlCol="0">
            <a:spAutoFit/>
          </a:bodyPr>
          <a:lstStyle/>
          <a:p>
            <a:r>
              <a:rPr lang="en-IN" sz="2400" b="1" dirty="0"/>
              <a:t>1. Define Performance Requirements</a:t>
            </a:r>
          </a:p>
        </p:txBody>
      </p:sp>
      <p:sp>
        <p:nvSpPr>
          <p:cNvPr id="5" name="Arrow: Down 4">
            <a:extLst>
              <a:ext uri="{FF2B5EF4-FFF2-40B4-BE49-F238E27FC236}">
                <a16:creationId xmlns:a16="http://schemas.microsoft.com/office/drawing/2014/main" id="{7B2C4235-DB85-699E-F5E8-0F5CA970D109}"/>
              </a:ext>
            </a:extLst>
          </p:cNvPr>
          <p:cNvSpPr/>
          <p:nvPr/>
        </p:nvSpPr>
        <p:spPr>
          <a:xfrm>
            <a:off x="5853684" y="1725179"/>
            <a:ext cx="484632" cy="80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379776-F230-7998-9E56-ED7EAFA2F42E}"/>
              </a:ext>
            </a:extLst>
          </p:cNvPr>
          <p:cNvSpPr txBox="1"/>
          <p:nvPr/>
        </p:nvSpPr>
        <p:spPr>
          <a:xfrm>
            <a:off x="3984170" y="2673158"/>
            <a:ext cx="5469767" cy="461665"/>
          </a:xfrm>
          <a:prstGeom prst="rect">
            <a:avLst/>
          </a:prstGeom>
          <a:noFill/>
        </p:spPr>
        <p:txBody>
          <a:bodyPr wrap="none" rtlCol="0">
            <a:spAutoFit/>
          </a:bodyPr>
          <a:lstStyle/>
          <a:p>
            <a:r>
              <a:rPr lang="en-IN" sz="2400" b="1" dirty="0"/>
              <a:t>2. Evaluate Existing Material Options</a:t>
            </a:r>
          </a:p>
        </p:txBody>
      </p:sp>
      <p:sp>
        <p:nvSpPr>
          <p:cNvPr id="8" name="Arrow: Down 7">
            <a:extLst>
              <a:ext uri="{FF2B5EF4-FFF2-40B4-BE49-F238E27FC236}">
                <a16:creationId xmlns:a16="http://schemas.microsoft.com/office/drawing/2014/main" id="{67DC6B79-5C43-A45F-A14F-DBD4DB0BD7B4}"/>
              </a:ext>
            </a:extLst>
          </p:cNvPr>
          <p:cNvSpPr/>
          <p:nvPr/>
        </p:nvSpPr>
        <p:spPr>
          <a:xfrm>
            <a:off x="5853684" y="3274156"/>
            <a:ext cx="484632" cy="80348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1A1C432-1F19-2AFD-ABFB-FECC8FCFEF84}"/>
              </a:ext>
            </a:extLst>
          </p:cNvPr>
          <p:cNvSpPr txBox="1"/>
          <p:nvPr/>
        </p:nvSpPr>
        <p:spPr>
          <a:xfrm>
            <a:off x="4176723" y="4319428"/>
            <a:ext cx="4540667" cy="461665"/>
          </a:xfrm>
          <a:prstGeom prst="rect">
            <a:avLst/>
          </a:prstGeom>
          <a:noFill/>
        </p:spPr>
        <p:txBody>
          <a:bodyPr wrap="none" rtlCol="0">
            <a:spAutoFit/>
          </a:bodyPr>
          <a:lstStyle/>
          <a:p>
            <a:r>
              <a:rPr lang="en-IN" sz="2400" b="1" dirty="0"/>
              <a:t>3. </a:t>
            </a:r>
            <a:r>
              <a:rPr lang="en-IN" sz="2400" b="1" dirty="0" err="1"/>
              <a:t>Analyze</a:t>
            </a:r>
            <a:r>
              <a:rPr lang="en-IN" sz="2400" b="1" dirty="0"/>
              <a:t> Material Properties</a:t>
            </a:r>
          </a:p>
        </p:txBody>
      </p:sp>
      <p:sp>
        <p:nvSpPr>
          <p:cNvPr id="14" name="Arrow: Down 13">
            <a:extLst>
              <a:ext uri="{FF2B5EF4-FFF2-40B4-BE49-F238E27FC236}">
                <a16:creationId xmlns:a16="http://schemas.microsoft.com/office/drawing/2014/main" id="{E72C635A-7B53-5B89-1A27-9F7EC91FCCA3}"/>
              </a:ext>
            </a:extLst>
          </p:cNvPr>
          <p:cNvSpPr/>
          <p:nvPr/>
        </p:nvSpPr>
        <p:spPr>
          <a:xfrm>
            <a:off x="5853684" y="5022885"/>
            <a:ext cx="484632" cy="8786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038878E-F3E4-8B31-16DE-F6F3E430138F}"/>
              </a:ext>
            </a:extLst>
          </p:cNvPr>
          <p:cNvSpPr txBox="1"/>
          <p:nvPr/>
        </p:nvSpPr>
        <p:spPr>
          <a:xfrm>
            <a:off x="3302093" y="6143366"/>
            <a:ext cx="6833922" cy="461665"/>
          </a:xfrm>
          <a:prstGeom prst="rect">
            <a:avLst/>
          </a:prstGeom>
          <a:noFill/>
        </p:spPr>
        <p:txBody>
          <a:bodyPr wrap="none" rtlCol="0">
            <a:spAutoFit/>
          </a:bodyPr>
          <a:lstStyle/>
          <a:p>
            <a:r>
              <a:rPr lang="en-US" sz="2400" b="1" dirty="0"/>
              <a:t>4. Compliance with Standards and Regulations</a:t>
            </a:r>
          </a:p>
        </p:txBody>
      </p:sp>
    </p:spTree>
    <p:extLst>
      <p:ext uri="{BB962C8B-B14F-4D97-AF65-F5344CB8AC3E}">
        <p14:creationId xmlns:p14="http://schemas.microsoft.com/office/powerpoint/2010/main" val="1128392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07CF58-BFF3-5168-295F-2E0850FD1C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9" name="TextBox 8">
            <a:extLst>
              <a:ext uri="{FF2B5EF4-FFF2-40B4-BE49-F238E27FC236}">
                <a16:creationId xmlns:a16="http://schemas.microsoft.com/office/drawing/2014/main" id="{C4FE620E-F236-6227-9F5D-2D75B2F13420}"/>
              </a:ext>
            </a:extLst>
          </p:cNvPr>
          <p:cNvSpPr txBox="1"/>
          <p:nvPr/>
        </p:nvSpPr>
        <p:spPr>
          <a:xfrm>
            <a:off x="4376057" y="513184"/>
            <a:ext cx="3961726" cy="461665"/>
          </a:xfrm>
          <a:prstGeom prst="rect">
            <a:avLst/>
          </a:prstGeom>
          <a:noFill/>
        </p:spPr>
        <p:txBody>
          <a:bodyPr wrap="none" rtlCol="0">
            <a:spAutoFit/>
          </a:bodyPr>
          <a:lstStyle/>
          <a:p>
            <a:r>
              <a:rPr lang="en-IN" sz="2400" b="1" dirty="0"/>
              <a:t>5. Prototyping and Testing</a:t>
            </a:r>
          </a:p>
        </p:txBody>
      </p:sp>
      <p:sp>
        <p:nvSpPr>
          <p:cNvPr id="12" name="Arrow: Down 11">
            <a:extLst>
              <a:ext uri="{FF2B5EF4-FFF2-40B4-BE49-F238E27FC236}">
                <a16:creationId xmlns:a16="http://schemas.microsoft.com/office/drawing/2014/main" id="{D3908B86-85F6-7F6D-0893-C9CBEC3D1BFD}"/>
              </a:ext>
            </a:extLst>
          </p:cNvPr>
          <p:cNvSpPr/>
          <p:nvPr/>
        </p:nvSpPr>
        <p:spPr>
          <a:xfrm>
            <a:off x="5872288" y="1249318"/>
            <a:ext cx="484632" cy="80864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DF5EB9E-4D40-9E03-6A89-E624252B3448}"/>
              </a:ext>
            </a:extLst>
          </p:cNvPr>
          <p:cNvSpPr txBox="1"/>
          <p:nvPr/>
        </p:nvSpPr>
        <p:spPr>
          <a:xfrm>
            <a:off x="4376057" y="2101600"/>
            <a:ext cx="3481915" cy="461665"/>
          </a:xfrm>
          <a:prstGeom prst="rect">
            <a:avLst/>
          </a:prstGeom>
          <a:noFill/>
        </p:spPr>
        <p:txBody>
          <a:bodyPr wrap="none" rtlCol="0">
            <a:spAutoFit/>
          </a:bodyPr>
          <a:lstStyle/>
          <a:p>
            <a:r>
              <a:rPr lang="en-IN" sz="2400" b="1" dirty="0"/>
              <a:t>6. Cost and Availability</a:t>
            </a:r>
          </a:p>
        </p:txBody>
      </p:sp>
      <p:pic>
        <p:nvPicPr>
          <p:cNvPr id="17" name="Picture 16">
            <a:extLst>
              <a:ext uri="{FF2B5EF4-FFF2-40B4-BE49-F238E27FC236}">
                <a16:creationId xmlns:a16="http://schemas.microsoft.com/office/drawing/2014/main" id="{40F8A515-B362-8C33-8D3E-30940F1C8DFF}"/>
              </a:ext>
            </a:extLst>
          </p:cNvPr>
          <p:cNvPicPr>
            <a:picLocks noChangeAspect="1"/>
          </p:cNvPicPr>
          <p:nvPr/>
        </p:nvPicPr>
        <p:blipFill>
          <a:blip r:embed="rId2"/>
          <a:stretch>
            <a:fillRect/>
          </a:stretch>
        </p:blipFill>
        <p:spPr>
          <a:xfrm>
            <a:off x="5872288" y="2825382"/>
            <a:ext cx="533400" cy="838200"/>
          </a:xfrm>
          <a:prstGeom prst="rect">
            <a:avLst/>
          </a:prstGeom>
        </p:spPr>
      </p:pic>
      <p:sp>
        <p:nvSpPr>
          <p:cNvPr id="18" name="TextBox 17">
            <a:extLst>
              <a:ext uri="{FF2B5EF4-FFF2-40B4-BE49-F238E27FC236}">
                <a16:creationId xmlns:a16="http://schemas.microsoft.com/office/drawing/2014/main" id="{3C934A39-CF40-9F38-AA96-1F0D4AF6E99A}"/>
              </a:ext>
            </a:extLst>
          </p:cNvPr>
          <p:cNvSpPr txBox="1"/>
          <p:nvPr/>
        </p:nvSpPr>
        <p:spPr>
          <a:xfrm>
            <a:off x="4935894" y="3941871"/>
            <a:ext cx="2699778" cy="461665"/>
          </a:xfrm>
          <a:prstGeom prst="rect">
            <a:avLst/>
          </a:prstGeom>
          <a:noFill/>
        </p:spPr>
        <p:txBody>
          <a:bodyPr wrap="none" rtlCol="0">
            <a:spAutoFit/>
          </a:bodyPr>
          <a:lstStyle/>
          <a:p>
            <a:r>
              <a:rPr lang="en-IN" sz="2400" b="1" dirty="0"/>
              <a:t>7. Final Selection</a:t>
            </a:r>
          </a:p>
        </p:txBody>
      </p:sp>
    </p:spTree>
    <p:extLst>
      <p:ext uri="{BB962C8B-B14F-4D97-AF65-F5344CB8AC3E}">
        <p14:creationId xmlns:p14="http://schemas.microsoft.com/office/powerpoint/2010/main" val="1423198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D39E-CB4E-F784-21FF-92958D481C02}"/>
              </a:ext>
            </a:extLst>
          </p:cNvPr>
          <p:cNvSpPr>
            <a:spLocks noGrp="1"/>
          </p:cNvSpPr>
          <p:nvPr>
            <p:ph type="title"/>
          </p:nvPr>
        </p:nvSpPr>
        <p:spPr>
          <a:xfrm>
            <a:off x="835955" y="908180"/>
            <a:ext cx="6908453" cy="594049"/>
          </a:xfrm>
        </p:spPr>
        <p:txBody>
          <a:bodyPr>
            <a:normAutofit fontScale="90000"/>
          </a:bodyPr>
          <a:lstStyle/>
          <a:p>
            <a:r>
              <a:rPr lang="en-IN" sz="3100" b="1" dirty="0">
                <a:solidFill>
                  <a:schemeClr val="accent5">
                    <a:lumMod val="75000"/>
                  </a:schemeClr>
                </a:solidFill>
              </a:rPr>
              <a:t>1. Define Performance Requirements</a:t>
            </a:r>
            <a:br>
              <a:rPr lang="en-IN" sz="3600" b="1" dirty="0"/>
            </a:br>
            <a:endParaRPr lang="en-IN" dirty="0"/>
          </a:p>
        </p:txBody>
      </p:sp>
      <p:sp>
        <p:nvSpPr>
          <p:cNvPr id="3" name="TextBox 2">
            <a:extLst>
              <a:ext uri="{FF2B5EF4-FFF2-40B4-BE49-F238E27FC236}">
                <a16:creationId xmlns:a16="http://schemas.microsoft.com/office/drawing/2014/main" id="{C18A3019-B5F8-FBFB-D3AF-3AFA5F8EE052}"/>
              </a:ext>
            </a:extLst>
          </p:cNvPr>
          <p:cNvSpPr txBox="1"/>
          <p:nvPr/>
        </p:nvSpPr>
        <p:spPr>
          <a:xfrm>
            <a:off x="758890" y="1744824"/>
            <a:ext cx="7871926" cy="4401205"/>
          </a:xfrm>
          <a:prstGeom prst="rect">
            <a:avLst/>
          </a:prstGeom>
          <a:noFill/>
        </p:spPr>
        <p:txBody>
          <a:bodyPr wrap="square" rtlCol="0">
            <a:spAutoFit/>
          </a:bodyPr>
          <a:lstStyle/>
          <a:p>
            <a:r>
              <a:rPr lang="en-IN" sz="2000" b="1" dirty="0"/>
              <a:t>Thermal Requirements: </a:t>
            </a:r>
            <a:r>
              <a:rPr lang="en-US" sz="2000" dirty="0"/>
              <a:t>Define the operating temperature range, and assess the need for thermal regulation (self-heating/cooling). Materials must withstand extreme heat without degrading.</a:t>
            </a:r>
            <a:r>
              <a:rPr lang="en-IN" sz="2000" b="1" dirty="0"/>
              <a:t> </a:t>
            </a:r>
          </a:p>
          <a:p>
            <a:endParaRPr lang="en-IN" sz="2000" b="1" dirty="0"/>
          </a:p>
          <a:p>
            <a:r>
              <a:rPr lang="en-US" sz="2000" b="1" dirty="0"/>
              <a:t>Mechanical Requirements</a:t>
            </a:r>
            <a:r>
              <a:rPr lang="en-US" sz="2000" dirty="0"/>
              <a:t>: Consider flexibility, tensile strength, and resistance to mechanical stresses like vibrations and bending.</a:t>
            </a:r>
            <a:endParaRPr lang="en-IN" sz="2000" b="1" dirty="0"/>
          </a:p>
          <a:p>
            <a:endParaRPr lang="en-IN" sz="2000" b="1" dirty="0"/>
          </a:p>
          <a:p>
            <a:r>
              <a:rPr lang="en-US" sz="2000" b="1" dirty="0"/>
              <a:t>Electrical Properties</a:t>
            </a:r>
            <a:r>
              <a:rPr lang="en-US" sz="2000" dirty="0"/>
              <a:t>: Ensure proper conductivity, insulation, and resistance to electrical stress. The material must prevent electrical shorts, leaks, and fires.</a:t>
            </a:r>
            <a:endParaRPr lang="en-IN" sz="2000" b="1" dirty="0"/>
          </a:p>
          <a:p>
            <a:endParaRPr lang="en-IN" sz="2000" b="1" dirty="0"/>
          </a:p>
          <a:p>
            <a:r>
              <a:rPr lang="en-US" sz="2000" b="1" dirty="0"/>
              <a:t>Environmental Conditions</a:t>
            </a:r>
            <a:r>
              <a:rPr lang="en-US" sz="2000" dirty="0"/>
              <a:t>: Assess the material's resistance to moisture, chemicals, and corrosion, as the harness will be exposed to a variety of environmental factors.</a:t>
            </a:r>
            <a:endParaRPr lang="en-IN" sz="2000" b="1" dirty="0"/>
          </a:p>
        </p:txBody>
      </p:sp>
      <p:sp>
        <p:nvSpPr>
          <p:cNvPr id="7" name="AutoShape 5" descr="Image of ">
            <a:extLst>
              <a:ext uri="{FF2B5EF4-FFF2-40B4-BE49-F238E27FC236}">
                <a16:creationId xmlns:a16="http://schemas.microsoft.com/office/drawing/2014/main" id="{3CEE4E45-7B9A-837C-6B63-43C890007E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4302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E2F4-75F9-2AE2-052C-B90F5BFA5554}"/>
              </a:ext>
            </a:extLst>
          </p:cNvPr>
          <p:cNvSpPr>
            <a:spLocks noGrp="1"/>
          </p:cNvSpPr>
          <p:nvPr>
            <p:ph type="title"/>
          </p:nvPr>
        </p:nvSpPr>
        <p:spPr>
          <a:xfrm>
            <a:off x="2170545" y="1076131"/>
            <a:ext cx="8596668" cy="734008"/>
          </a:xfrm>
        </p:spPr>
        <p:txBody>
          <a:bodyPr>
            <a:normAutofit fontScale="90000"/>
          </a:bodyPr>
          <a:lstStyle/>
          <a:p>
            <a:r>
              <a:rPr lang="en-US" b="1" dirty="0">
                <a:solidFill>
                  <a:schemeClr val="accent5">
                    <a:lumMod val="75000"/>
                  </a:schemeClr>
                </a:solidFill>
              </a:rPr>
              <a:t>2. Evaluate Existing Material Options</a:t>
            </a:r>
            <a:br>
              <a:rPr lang="en-US" b="1" dirty="0"/>
            </a:br>
            <a:endParaRPr lang="en-IN" dirty="0"/>
          </a:p>
        </p:txBody>
      </p:sp>
      <p:sp>
        <p:nvSpPr>
          <p:cNvPr id="3" name="TextBox 2">
            <a:extLst>
              <a:ext uri="{FF2B5EF4-FFF2-40B4-BE49-F238E27FC236}">
                <a16:creationId xmlns:a16="http://schemas.microsoft.com/office/drawing/2014/main" id="{BC0847D1-8FE0-0B8B-4AD7-1B01EAE1C2B6}"/>
              </a:ext>
            </a:extLst>
          </p:cNvPr>
          <p:cNvSpPr txBox="1"/>
          <p:nvPr/>
        </p:nvSpPr>
        <p:spPr>
          <a:xfrm>
            <a:off x="888828" y="2043404"/>
            <a:ext cx="11303172" cy="3477875"/>
          </a:xfrm>
          <a:prstGeom prst="rect">
            <a:avLst/>
          </a:prstGeom>
          <a:noFill/>
        </p:spPr>
        <p:txBody>
          <a:bodyPr wrap="square" rtlCol="0">
            <a:spAutoFit/>
          </a:bodyPr>
          <a:lstStyle/>
          <a:p>
            <a:r>
              <a:rPr lang="en-IN" sz="2000" b="1" dirty="0"/>
              <a:t>Polymers: </a:t>
            </a:r>
            <a:r>
              <a:rPr lang="en-IN" sz="2000" dirty="0"/>
              <a:t>Common in wiring insulation </a:t>
            </a:r>
            <a:r>
              <a:rPr lang="en-US" sz="2000" dirty="0"/>
              <a:t>due to their flexibility and resistance to heat. Examples include PVC (Polyvinyl chloride), PE (Polyethylene), and PTFE (Teflon). In advanced applications, materials like </a:t>
            </a:r>
            <a:r>
              <a:rPr lang="en-US" sz="2000" b="1" dirty="0"/>
              <a:t>Fluoropolymers</a:t>
            </a:r>
            <a:r>
              <a:rPr lang="en-US" sz="2000" dirty="0"/>
              <a:t> and </a:t>
            </a:r>
            <a:r>
              <a:rPr lang="en-US" sz="2000" b="1" dirty="0"/>
              <a:t>Elastomers</a:t>
            </a:r>
            <a:r>
              <a:rPr lang="en-US" sz="2000" dirty="0"/>
              <a:t> are used for higher heat and chemical resistance.</a:t>
            </a:r>
          </a:p>
          <a:p>
            <a:endParaRPr lang="en-IN" sz="2000" dirty="0"/>
          </a:p>
          <a:p>
            <a:r>
              <a:rPr lang="en-IN" sz="2000" b="1" dirty="0"/>
              <a:t>Metals: </a:t>
            </a:r>
            <a:r>
              <a:rPr lang="en-US" sz="2000" dirty="0"/>
              <a:t>For conductors, </a:t>
            </a:r>
            <a:r>
              <a:rPr lang="en-US" sz="2000" b="1" dirty="0"/>
              <a:t>Copper</a:t>
            </a:r>
            <a:r>
              <a:rPr lang="en-US" sz="2000" dirty="0"/>
              <a:t> and </a:t>
            </a:r>
            <a:r>
              <a:rPr lang="en-US" sz="2000" b="1" dirty="0"/>
              <a:t>Aluminum</a:t>
            </a:r>
            <a:r>
              <a:rPr lang="en-US" sz="2000" dirty="0"/>
              <a:t> are widely used due to their high conductivity. Copper is typically preferred for its superior electrical properties, but aluminum is lighter and sometimes chosen to reduce weight in large systems.</a:t>
            </a:r>
          </a:p>
          <a:p>
            <a:endParaRPr lang="en-US" sz="2000" dirty="0"/>
          </a:p>
          <a:p>
            <a:r>
              <a:rPr lang="en-US" sz="2000" b="1" dirty="0"/>
              <a:t>Advanced Materials</a:t>
            </a:r>
            <a:r>
              <a:rPr lang="en-US" sz="2000" dirty="0"/>
              <a:t>: For self-heating and cooling functionality, materials like </a:t>
            </a:r>
            <a:r>
              <a:rPr lang="en-US" sz="2000" b="1" dirty="0"/>
              <a:t>Phase Change Materials (PCMs)</a:t>
            </a:r>
            <a:r>
              <a:rPr lang="en-US" sz="2000" dirty="0"/>
              <a:t> and </a:t>
            </a:r>
            <a:r>
              <a:rPr lang="en-US" sz="2000" b="1" dirty="0"/>
              <a:t>Shape Memory Alloys (SMAs)</a:t>
            </a:r>
            <a:r>
              <a:rPr lang="en-US" sz="2000" dirty="0"/>
              <a:t> may be considered. These materials help manage thermal conditions by either absorbing or dissipating heat as needed.</a:t>
            </a:r>
            <a:endParaRPr lang="en-IN" sz="2000" dirty="0"/>
          </a:p>
        </p:txBody>
      </p:sp>
    </p:spTree>
    <p:extLst>
      <p:ext uri="{BB962C8B-B14F-4D97-AF65-F5344CB8AC3E}">
        <p14:creationId xmlns:p14="http://schemas.microsoft.com/office/powerpoint/2010/main" val="25658457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459</TotalTime>
  <Words>1409</Words>
  <Application>Microsoft Office PowerPoint</Application>
  <PresentationFormat>Widescreen</PresentationFormat>
  <Paragraphs>173</Paragraphs>
  <Slides>20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Montserrat</vt:lpstr>
      <vt:lpstr>Montserrat Medium</vt:lpstr>
      <vt:lpstr>Times New Roman</vt:lpstr>
      <vt:lpstr>Trebuchet MS</vt:lpstr>
      <vt:lpstr>Verdana</vt:lpstr>
      <vt:lpstr>Wingdings</vt:lpstr>
      <vt:lpstr>Wingdings 3</vt:lpstr>
      <vt:lpstr>Facet</vt:lpstr>
      <vt:lpstr>PowerPoint Presentation</vt:lpstr>
      <vt:lpstr>PowerPoint Presentation</vt:lpstr>
      <vt:lpstr>PowerPoint Presentation</vt:lpstr>
      <vt:lpstr>PowerPoint Presentation</vt:lpstr>
      <vt:lpstr>Identified materials</vt:lpstr>
      <vt:lpstr>Process of selecting Materials for wiring harness</vt:lpstr>
      <vt:lpstr>PowerPoint Presentation</vt:lpstr>
      <vt:lpstr>1. Define Performance Requirements </vt:lpstr>
      <vt:lpstr>2. Evaluate Existing Material Options </vt:lpstr>
      <vt:lpstr>3. Analyze Material Properties</vt:lpstr>
      <vt:lpstr>4. Compliance with Standards and Regulations</vt:lpstr>
      <vt:lpstr>5. Prototype and Testing</vt:lpstr>
      <vt:lpstr>6. Cost and Availability </vt:lpstr>
      <vt:lpstr>7. Final Selection </vt:lpstr>
      <vt:lpstr>Software tools used for wiring harnesses</vt:lpstr>
      <vt:lpstr>RAPIDHARNESS</vt:lpstr>
      <vt:lpstr>Features</vt:lpstr>
      <vt:lpstr>PowerPoint Presentation</vt:lpstr>
      <vt:lpstr>Hardware components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Narendra chowdary</dc:creator>
  <cp:lastModifiedBy>Narendra chowdary</cp:lastModifiedBy>
  <cp:revision>2</cp:revision>
  <dcterms:created xsi:type="dcterms:W3CDTF">2024-10-16T12:25:51Z</dcterms:created>
  <dcterms:modified xsi:type="dcterms:W3CDTF">2024-10-17T06:54:23Z</dcterms:modified>
</cp:coreProperties>
</file>